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1_6938F477.xml" ContentType="application/vnd.ms-powerpoint.comments+xml"/>
  <Override PartName="/ppt/comments/modernComment_112_2B0EA1B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9" r:id="rId4"/>
    <p:sldId id="268" r:id="rId5"/>
    <p:sldId id="269" r:id="rId6"/>
    <p:sldId id="270" r:id="rId7"/>
    <p:sldId id="271" r:id="rId8"/>
    <p:sldId id="272" r:id="rId9"/>
    <p:sldId id="273" r:id="rId10"/>
    <p:sldId id="274" r:id="rId11"/>
    <p:sldId id="275" r:id="rId12"/>
    <p:sldId id="290" r:id="rId13"/>
    <p:sldId id="277" r:id="rId14"/>
    <p:sldId id="278" r:id="rId15"/>
    <p:sldId id="279" r:id="rId16"/>
    <p:sldId id="280" r:id="rId17"/>
    <p:sldId id="281" r:id="rId18"/>
    <p:sldId id="282" r:id="rId19"/>
    <p:sldId id="283" r:id="rId20"/>
    <p:sldId id="284" r:id="rId21"/>
    <p:sldId id="285" r:id="rId22"/>
    <p:sldId id="286" r:id="rId23"/>
    <p:sldId id="288" r:id="rId24"/>
    <p:sldId id="291"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Ilisarniq" panose="020B0604020202020204" charset="0"/>
      <p:regular r:id="rId30"/>
      <p:bold r:id="rId31"/>
      <p:italic r:id="rId32"/>
      <p:boldItalic r:id="rId33"/>
    </p:embeddedFont>
    <p:embeddedFont>
      <p:font typeface="Ilisarniq Demi"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CA9247-AE87-6654-9682-1E67E17CD628}" name="Shauna Quesnel" initials="SQ" userId="6f4966ec06c64eb0" providerId="Windows Live"/>
  <p188:author id="{6C660275-4A8C-3DA9-3402-632AA754D636}" name="Lema Ijtemaye" initials="LI" userId="S::lijtemaye@pauktuutit.ca::52989eaa-de45-4d2c-9ed9-ca77f20d12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16D"/>
    <a:srgbClr val="B94B24"/>
    <a:srgbClr val="434343"/>
    <a:srgbClr val="021A38"/>
    <a:srgbClr val="E7E3EA"/>
    <a:srgbClr val="EF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745"/>
  </p:normalViewPr>
  <p:slideViewPr>
    <p:cSldViewPr snapToGrid="0">
      <p:cViewPr varScale="1">
        <p:scale>
          <a:sx n="65" d="100"/>
          <a:sy n="65" d="100"/>
        </p:scale>
        <p:origin x="3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omments/modernComment_111_6938F477.xml><?xml version="1.0" encoding="utf-8"?>
<p188:cmLst xmlns:a="http://schemas.openxmlformats.org/drawingml/2006/main" xmlns:r="http://schemas.openxmlformats.org/officeDocument/2006/relationships" xmlns:p188="http://schemas.microsoft.com/office/powerpoint/2018/8/main">
  <p188:cm id="{866B409A-C305-4631-BC88-934FB43AF17B}" authorId="{E4CA9247-AE87-6654-9682-1E67E17CD628}" created="2023-10-23T13:17:46.245">
    <ac:deMkLst xmlns:ac="http://schemas.microsoft.com/office/drawing/2013/main/command">
      <pc:docMk xmlns:pc="http://schemas.microsoft.com/office/powerpoint/2013/main/command"/>
      <pc:sldMk xmlns:pc="http://schemas.microsoft.com/office/powerpoint/2013/main/command" cId="1765340279" sldId="273"/>
      <ac:spMk id="7" creationId="{A0BE2DA3-F977-A602-3332-BE7D55A08D2A}"/>
    </ac:deMkLst>
    <p188:replyLst>
      <p188:reply id="{380C1E7E-A813-4B19-AD25-159C9A17453E}" authorId="{6C660275-4A8C-3DA9-3402-632AA754D636}" created="2023-11-14T18:25:21.032">
        <p188:txBody>
          <a:bodyPr/>
          <a:lstStyle/>
          <a:p>
            <a:r>
              <a:rPr lang="en-US"/>
              <a:t>I think one example would suffice, I've included it. </a:t>
            </a:r>
          </a:p>
        </p188:txBody>
      </p188:reply>
    </p188:replyLst>
    <p188:txBody>
      <a:bodyPr/>
      <a:lstStyle/>
      <a:p>
        <a:r>
          <a:rPr lang="en-US"/>
          <a:t>Do we need to use plain language around behavioral and situational questions? Or define each? For example ask questions that give you an idea about how the applicant would act when things happen? Thoughts?
</a:t>
        </a:r>
      </a:p>
    </p188:txBody>
  </p188:cm>
  <p188:cm id="{41030382-8214-4D16-8800-1E470C4BCA36}" authorId="{E4CA9247-AE87-6654-9682-1E67E17CD628}" created="2023-10-23T13:20:06.932">
    <ac:deMkLst xmlns:ac="http://schemas.microsoft.com/office/drawing/2013/main/command">
      <pc:docMk xmlns:pc="http://schemas.microsoft.com/office/powerpoint/2013/main/command"/>
      <pc:sldMk xmlns:pc="http://schemas.microsoft.com/office/powerpoint/2013/main/command" cId="1765340279" sldId="273"/>
      <ac:spMk id="9" creationId="{E89C0C70-2BB6-CD12-B2C3-F46F1BD4954D}"/>
    </ac:deMkLst>
    <p188:replyLst>
      <p188:reply id="{4DB62C0A-E934-4290-A282-754A81658D06}" authorId="{6C660275-4A8C-3DA9-3402-632AA754D636}" created="2023-11-14T18:25:58.351">
        <p188:txBody>
          <a:bodyPr/>
          <a:lstStyle/>
          <a:p>
            <a:r>
              <a:rPr lang="en-US"/>
              <a:t>Addressed.</a:t>
            </a:r>
          </a:p>
        </p188:txBody>
      </p188:reply>
    </p188:replyLst>
    <p188:txBody>
      <a:bodyPr/>
      <a:lstStyle/>
      <a:p>
        <a:r>
          <a:rPr lang="en-US"/>
          <a:t>Plain language? Many are not aware of what unconscious bias is, perhaps consider be aware of any opinions or prejudices you may have that could impact your hiring decisions</a:t>
        </a:r>
      </a:p>
    </p188:txBody>
  </p188:cm>
</p188:cmLst>
</file>

<file path=ppt/comments/modernComment_112_2B0EA1BD.xml><?xml version="1.0" encoding="utf-8"?>
<p188:cmLst xmlns:a="http://schemas.openxmlformats.org/drawingml/2006/main" xmlns:r="http://schemas.openxmlformats.org/officeDocument/2006/relationships" xmlns:p188="http://schemas.microsoft.com/office/powerpoint/2018/8/main">
  <p188:cm id="{786975BF-65AD-4EC8-9C0F-EAE9C0C25547}" authorId="{E4CA9247-AE87-6654-9682-1E67E17CD628}" created="2023-10-23T13:20:54.354">
    <ac:txMkLst xmlns:ac="http://schemas.microsoft.com/office/drawing/2013/main/command">
      <pc:docMk xmlns:pc="http://schemas.microsoft.com/office/powerpoint/2013/main/command"/>
      <pc:sldMk xmlns:pc="http://schemas.microsoft.com/office/powerpoint/2013/main/command" cId="722379197" sldId="274"/>
      <ac:spMk id="6" creationId="{D986EF7B-72C2-0538-492A-5A4B2D64DEBC}"/>
      <ac:txMk cp="0">
        <ac:context len="27" hash="583504661"/>
      </ac:txMk>
    </ac:txMkLst>
    <p188:pos x="2148840" y="318110"/>
    <p188:replyLst>
      <p188:reply id="{1F75505E-21F7-4852-897D-CFD3ED128EA4}" authorId="{6C660275-4A8C-3DA9-3402-632AA754D636}" created="2023-11-14T18:27:16.564">
        <p188:txBody>
          <a:bodyPr/>
          <a:lstStyle/>
          <a:p>
            <a:r>
              <a:rPr lang="en-US"/>
              <a:t>Addressed</a:t>
            </a:r>
          </a:p>
        </p188:txBody>
      </p188:reply>
    </p188:replyLst>
    <p188:txBody>
      <a:bodyPr/>
      <a:lstStyle/>
      <a:p>
        <a:r>
          <a:rPr lang="en-US"/>
          <a:t>Plain language for anonymize? Keep confidential, or keep private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BE10-E70D-C31D-83F2-686839E82CC4}"/>
              </a:ext>
            </a:extLst>
          </p:cNvPr>
          <p:cNvSpPr>
            <a:spLocks noGrp="1"/>
          </p:cNvSpPr>
          <p:nvPr>
            <p:ph type="ctrTitle"/>
          </p:nvPr>
        </p:nvSpPr>
        <p:spPr>
          <a:xfrm>
            <a:off x="838200" y="1509989"/>
            <a:ext cx="9144000" cy="2387600"/>
          </a:xfrm>
        </p:spPr>
        <p:txBody>
          <a:bodyPr anchor="b"/>
          <a:lstStyle>
            <a:lvl1pPr algn="l">
              <a:defRPr sz="6000" baseline="0">
                <a:latin typeface="Ilisarniq"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10DECD72-C9AF-1042-ED46-8981BD7630E9}"/>
              </a:ext>
            </a:extLst>
          </p:cNvPr>
          <p:cNvSpPr>
            <a:spLocks noGrp="1"/>
          </p:cNvSpPr>
          <p:nvPr>
            <p:ph type="subTitle" idx="1"/>
          </p:nvPr>
        </p:nvSpPr>
        <p:spPr>
          <a:xfrm>
            <a:off x="838200" y="3989664"/>
            <a:ext cx="9144000" cy="1655762"/>
          </a:xfrm>
        </p:spPr>
        <p:txBody>
          <a:bodyPr>
            <a:normAutofit/>
          </a:bodyPr>
          <a:lstStyle>
            <a:lvl1pPr marL="0" indent="0" algn="l">
              <a:buNone/>
              <a:defRPr sz="1800" b="1" i="0" baseline="0">
                <a:solidFill>
                  <a:srgbClr val="021A38"/>
                </a:solidFill>
                <a:latin typeface="Ilisarniq"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67422C1-EEBA-5D5A-1882-41E5923EFF33}"/>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5" name="Footer Placeholder 4">
            <a:extLst>
              <a:ext uri="{FF2B5EF4-FFF2-40B4-BE49-F238E27FC236}">
                <a16:creationId xmlns:a16="http://schemas.microsoft.com/office/drawing/2014/main" id="{99362484-B0A8-0B93-BBD6-EF88F91E1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CB077-8466-0742-3F88-06F69F1313B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56508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622B-4FE8-4BBE-DA36-0F7AF53D1F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6ED20-7990-1792-2A0B-11D17823C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2B30D-74A1-E270-5D6F-8A7CC9655C1C}"/>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5" name="Footer Placeholder 4">
            <a:extLst>
              <a:ext uri="{FF2B5EF4-FFF2-40B4-BE49-F238E27FC236}">
                <a16:creationId xmlns:a16="http://schemas.microsoft.com/office/drawing/2014/main" id="{1ECF9341-D115-69F5-8AD9-DE6E2B57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CD7B3-C3D7-6D29-F2AC-96276FDE0F81}"/>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42134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CC31-5888-A094-DD0E-F1375E6FA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D8388-E906-496C-650A-0C858BE0C1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55C7F-CDF2-FAFF-F66A-7D56011C7B7A}"/>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5" name="Footer Placeholder 4">
            <a:extLst>
              <a:ext uri="{FF2B5EF4-FFF2-40B4-BE49-F238E27FC236}">
                <a16:creationId xmlns:a16="http://schemas.microsoft.com/office/drawing/2014/main" id="{AEB3D3A7-F3BB-635D-E0ED-A6F036DC7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F886F-56E7-B1D8-E927-89FD493DA11C}"/>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82372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EE01-59D2-28FC-F5F8-6308687D2840}"/>
              </a:ext>
            </a:extLst>
          </p:cNvPr>
          <p:cNvSpPr>
            <a:spLocks noGrp="1"/>
          </p:cNvSpPr>
          <p:nvPr>
            <p:ph type="title"/>
          </p:nvPr>
        </p:nvSpPr>
        <p:spPr/>
        <p:txBody>
          <a:bodyPr>
            <a:normAutofit/>
          </a:bodyPr>
          <a:lstStyle>
            <a:lvl1pPr>
              <a:defRPr sz="24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43F1A51-394C-9682-34E9-92A79B6D2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76B3C-C13E-5D99-A098-2AB6C6DD3F77}"/>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5" name="Footer Placeholder 4">
            <a:extLst>
              <a:ext uri="{FF2B5EF4-FFF2-40B4-BE49-F238E27FC236}">
                <a16:creationId xmlns:a16="http://schemas.microsoft.com/office/drawing/2014/main" id="{C57340B8-221E-2693-2929-BBE516AD1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FD212-79A9-AA2A-D18C-989A7E9AA89B}"/>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48632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DCCA-4673-D398-F198-575C7ACF87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2E5DA0-E7B5-0182-FFF8-D1962C155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D245F-2E15-54E0-C201-05B89A69C908}"/>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5" name="Footer Placeholder 4">
            <a:extLst>
              <a:ext uri="{FF2B5EF4-FFF2-40B4-BE49-F238E27FC236}">
                <a16:creationId xmlns:a16="http://schemas.microsoft.com/office/drawing/2014/main" id="{20B419EC-0889-41FD-3EA1-DCECA4D7E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FD55F-CE9C-B240-6017-4CD8633E3202}"/>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5915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5266-6C8A-3C16-24EE-167E5803B97E}"/>
              </a:ext>
            </a:extLst>
          </p:cNvPr>
          <p:cNvSpPr>
            <a:spLocks noGrp="1"/>
          </p:cNvSpPr>
          <p:nvPr>
            <p:ph type="title"/>
          </p:nvPr>
        </p:nvSpPr>
        <p:spPr/>
        <p:txBody>
          <a:bodyPr>
            <a:normAutofit/>
          </a:bodyPr>
          <a:lstStyle>
            <a:lvl1pPr>
              <a:defRPr sz="2400" cap="all" baseline="0">
                <a:latin typeface="Ilisarniq"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F6D00766-8890-B2FC-410E-5B838948CD37}"/>
              </a:ext>
            </a:extLst>
          </p:cNvPr>
          <p:cNvSpPr>
            <a:spLocks noGrp="1"/>
          </p:cNvSpPr>
          <p:nvPr>
            <p:ph sz="half" idx="1"/>
          </p:nvPr>
        </p:nvSpPr>
        <p:spPr>
          <a:xfrm>
            <a:off x="838200" y="1825625"/>
            <a:ext cx="5181600" cy="4351338"/>
          </a:xfrm>
        </p:spPr>
        <p:txBody>
          <a:bodyPr/>
          <a:lstStyle>
            <a:lvl1pPr>
              <a:defRPr baseline="0">
                <a:solidFill>
                  <a:srgbClr val="021A38"/>
                </a:solidFill>
                <a:latin typeface="Ilisarniq" pitchFamily="2" charset="77"/>
              </a:defRPr>
            </a:lvl1pPr>
            <a:lvl2pPr>
              <a:defRPr baseline="0">
                <a:solidFill>
                  <a:srgbClr val="021A38"/>
                </a:solidFill>
                <a:latin typeface="Ilisarniq" pitchFamily="2" charset="77"/>
              </a:defRPr>
            </a:lvl2pPr>
            <a:lvl3pPr>
              <a:defRPr baseline="0">
                <a:solidFill>
                  <a:srgbClr val="021A38"/>
                </a:solidFill>
                <a:latin typeface="Ilisarniq" pitchFamily="2" charset="77"/>
              </a:defRPr>
            </a:lvl3pPr>
            <a:lvl4pPr>
              <a:defRPr baseline="0">
                <a:solidFill>
                  <a:srgbClr val="021A38"/>
                </a:solidFill>
                <a:latin typeface="Ilisarniq" pitchFamily="2" charset="77"/>
              </a:defRPr>
            </a:lvl4pPr>
            <a:lvl5pPr>
              <a:defRPr baseline="0">
                <a:solidFill>
                  <a:srgbClr val="021A38"/>
                </a:solidFill>
                <a:latin typeface="Ilisarniq"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8BBE02-1021-B437-0D59-0AC52E4BC997}"/>
              </a:ext>
            </a:extLst>
          </p:cNvPr>
          <p:cNvSpPr>
            <a:spLocks noGrp="1"/>
          </p:cNvSpPr>
          <p:nvPr>
            <p:ph sz="half" idx="2"/>
          </p:nvPr>
        </p:nvSpPr>
        <p:spPr>
          <a:xfrm>
            <a:off x="6172200" y="1825625"/>
            <a:ext cx="5181600" cy="4351338"/>
          </a:xfrm>
        </p:spPr>
        <p:txBody>
          <a:bodyPr/>
          <a:lstStyle>
            <a:lvl1pPr>
              <a:defRPr baseline="0">
                <a:latin typeface="Ilisarniq" pitchFamily="2" charset="77"/>
              </a:defRPr>
            </a:lvl1pPr>
            <a:lvl2pPr>
              <a:defRPr baseline="0">
                <a:latin typeface="Ilisarniq" pitchFamily="2" charset="77"/>
              </a:defRPr>
            </a:lvl2pPr>
            <a:lvl3pPr>
              <a:defRPr baseline="0">
                <a:latin typeface="Ilisarniq" pitchFamily="2" charset="77"/>
              </a:defRPr>
            </a:lvl3pPr>
            <a:lvl4pPr>
              <a:defRPr baseline="0">
                <a:latin typeface="Ilisarniq" pitchFamily="2" charset="77"/>
              </a:defRPr>
            </a:lvl4pPr>
            <a:lvl5pPr>
              <a:defRPr baseline="0">
                <a:latin typeface="Ilisarniq"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E8D2996-FB8C-9AC4-69E7-85D314E2FED4}"/>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6" name="Footer Placeholder 5">
            <a:extLst>
              <a:ext uri="{FF2B5EF4-FFF2-40B4-BE49-F238E27FC236}">
                <a16:creationId xmlns:a16="http://schemas.microsoft.com/office/drawing/2014/main" id="{E83401CE-D7CF-9A5D-C9B9-B2169DD27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5F06C-0217-FA78-648B-CDEBE731D58A}"/>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87630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4DC-9268-06CF-2F10-6439E0910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B0CA-0B04-B9B5-420D-BA7EE166F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14F82-E33B-B619-0EAA-5B1004C688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0D01F-C630-8CBE-F1B1-89F743797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844032-F2B2-1BF2-41F5-6744D33FAC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27A9B8-E6F3-AB8D-D03A-F60BA4DAB4D6}"/>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8" name="Footer Placeholder 7">
            <a:extLst>
              <a:ext uri="{FF2B5EF4-FFF2-40B4-BE49-F238E27FC236}">
                <a16:creationId xmlns:a16="http://schemas.microsoft.com/office/drawing/2014/main" id="{CE53F4B3-8A51-C99A-CAE1-9FA3F2D2D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593EB-A9E3-8521-64B0-1C12C428B1B5}"/>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77444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01A3-0912-1871-B30A-EA723F54A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CDC66-3262-7984-F273-73C841AF2E99}"/>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4" name="Footer Placeholder 3">
            <a:extLst>
              <a:ext uri="{FF2B5EF4-FFF2-40B4-BE49-F238E27FC236}">
                <a16:creationId xmlns:a16="http://schemas.microsoft.com/office/drawing/2014/main" id="{115A8D61-79E6-E8CD-B033-5EB589873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C4992-0BCE-51BC-F727-2B5543EB7AA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75613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C2295-0CFD-5D7F-FD3A-DCDFD1163D5C}"/>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3" name="Footer Placeholder 2">
            <a:extLst>
              <a:ext uri="{FF2B5EF4-FFF2-40B4-BE49-F238E27FC236}">
                <a16:creationId xmlns:a16="http://schemas.microsoft.com/office/drawing/2014/main" id="{A2ABA195-29DB-35BD-C19F-69D3CAA841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7EF47-6A6A-DC17-8AC5-179A1E710D8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313449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D233-8E95-EBD8-E676-55536E04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FB37E-FDDB-DE2C-BFD1-EF31FC7A0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8B856-A7E8-4FD7-5E78-8E53750E7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F47C3-6648-EC66-078F-436EF21FAE78}"/>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6" name="Footer Placeholder 5">
            <a:extLst>
              <a:ext uri="{FF2B5EF4-FFF2-40B4-BE49-F238E27FC236}">
                <a16:creationId xmlns:a16="http://schemas.microsoft.com/office/drawing/2014/main" id="{88E1C114-F46D-A0C2-1577-53B9F9A55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2EFC8-E303-F43F-7C81-EF210AF1B88F}"/>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70521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BCF6-9D41-868A-9C92-939F3FB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94325D-3A31-1814-99B1-D2B003297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65EA6F-4C50-A37E-0A5E-5BE650ED8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6DDC9-C146-8485-2FB2-BD80BCD8C917}"/>
              </a:ext>
            </a:extLst>
          </p:cNvPr>
          <p:cNvSpPr>
            <a:spLocks noGrp="1"/>
          </p:cNvSpPr>
          <p:nvPr>
            <p:ph type="dt" sz="half" idx="10"/>
          </p:nvPr>
        </p:nvSpPr>
        <p:spPr/>
        <p:txBody>
          <a:bodyPr/>
          <a:lstStyle/>
          <a:p>
            <a:fld id="{7C29D468-445C-1E42-B325-FAEEB1082279}" type="datetimeFigureOut">
              <a:rPr lang="en-US" smtClean="0"/>
              <a:t>11/14/2023</a:t>
            </a:fld>
            <a:endParaRPr lang="en-US"/>
          </a:p>
        </p:txBody>
      </p:sp>
      <p:sp>
        <p:nvSpPr>
          <p:cNvPr id="6" name="Footer Placeholder 5">
            <a:extLst>
              <a:ext uri="{FF2B5EF4-FFF2-40B4-BE49-F238E27FC236}">
                <a16:creationId xmlns:a16="http://schemas.microsoft.com/office/drawing/2014/main" id="{9A978315-EF57-5660-29A9-DED4674C8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C75D3-6255-C454-A466-71B69E93A390}"/>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325420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C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31E1E-C449-925A-8CF5-31AD59969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314463-6833-FE52-67B0-9196C53FF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42C31A-C642-6D89-6D0E-9C8AB8550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Ilisarniq" pitchFamily="2" charset="77"/>
              </a:defRPr>
            </a:lvl1pPr>
          </a:lstStyle>
          <a:p>
            <a:fld id="{7C29D468-445C-1E42-B325-FAEEB1082279}" type="datetimeFigureOut">
              <a:rPr lang="en-US" smtClean="0"/>
              <a:pPr/>
              <a:t>11/14/2023</a:t>
            </a:fld>
            <a:endParaRPr lang="en-US" dirty="0"/>
          </a:p>
        </p:txBody>
      </p:sp>
      <p:sp>
        <p:nvSpPr>
          <p:cNvPr id="5" name="Footer Placeholder 4">
            <a:extLst>
              <a:ext uri="{FF2B5EF4-FFF2-40B4-BE49-F238E27FC236}">
                <a16:creationId xmlns:a16="http://schemas.microsoft.com/office/drawing/2014/main" id="{3CD0CE3E-FAAD-EF2C-D7E4-E0A95893A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Ilisarniq" pitchFamily="2" charset="77"/>
              </a:defRPr>
            </a:lvl1pPr>
          </a:lstStyle>
          <a:p>
            <a:endParaRPr lang="en-US" dirty="0"/>
          </a:p>
        </p:txBody>
      </p:sp>
      <p:sp>
        <p:nvSpPr>
          <p:cNvPr id="6" name="Slide Number Placeholder 5">
            <a:extLst>
              <a:ext uri="{FF2B5EF4-FFF2-40B4-BE49-F238E27FC236}">
                <a16:creationId xmlns:a16="http://schemas.microsoft.com/office/drawing/2014/main" id="{A31DC29C-968D-3BE6-AC22-8E5BC36FF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Ilisarniq" pitchFamily="2" charset="77"/>
              </a:defRPr>
            </a:lvl1pPr>
          </a:lstStyle>
          <a:p>
            <a:fld id="{9B4E82AC-582B-F34F-A60A-73A7A655D6F9}" type="slidenum">
              <a:rPr lang="en-US" smtClean="0"/>
              <a:pPr/>
              <a:t>‹#›</a:t>
            </a:fld>
            <a:endParaRPr lang="en-US" dirty="0"/>
          </a:p>
        </p:txBody>
      </p:sp>
    </p:spTree>
    <p:extLst>
      <p:ext uri="{BB962C8B-B14F-4D97-AF65-F5344CB8AC3E}">
        <p14:creationId xmlns:p14="http://schemas.microsoft.com/office/powerpoint/2010/main" val="149712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rgbClr val="02816D"/>
          </a:solidFill>
          <a:latin typeface="Ilisarniq"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2_2B0EA1BD.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anada.ca/en/revenue-agency/services/tax/businesses/topics/payroll/completing-filing-information-returns/t4-information-employers/special-situations/retiring-allowances.html"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employment-social-development/programs/ei/ei-list/ei-roe.html%23s1" TargetMode="Externa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uktuutit.ca/welcome-inuit-women-business-ne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ada.ca/en/services/business/hire/wagesubsidiesotherassistanceprograms.html" TargetMode="External"/><Relationship Id="rId2" Type="http://schemas.openxmlformats.org/officeDocument/2006/relationships/hyperlink" Target="https://srv116.services.gc.ca/dimt-wid/sm-mw/rpt1.asp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ccohs.ca/topics/legislation/" TargetMode="Externa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9.emf"/><Relationship Id="rId7" Type="http://schemas.openxmlformats.org/officeDocument/2006/relationships/image" Target="../media/image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microsoft.com/office/2018/10/relationships/comments" Target="../comments/modernComment_111_6938F4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03AB-1D11-D063-B3AA-F8B779F53F3B}"/>
              </a:ext>
            </a:extLst>
          </p:cNvPr>
          <p:cNvSpPr>
            <a:spLocks noGrp="1"/>
          </p:cNvSpPr>
          <p:nvPr>
            <p:ph type="ctrTitle"/>
          </p:nvPr>
        </p:nvSpPr>
        <p:spPr>
          <a:xfrm>
            <a:off x="838200" y="939998"/>
            <a:ext cx="9144000" cy="2387600"/>
          </a:xfrm>
        </p:spPr>
        <p:txBody>
          <a:bodyPr/>
          <a:lstStyle/>
          <a:p>
            <a:r>
              <a:rPr lang="en-US" spc="-300" dirty="0">
                <a:solidFill>
                  <a:srgbClr val="B94B24"/>
                </a:solidFill>
                <a:latin typeface="Ilisarniq Demi" pitchFamily="2" charset="77"/>
              </a:rPr>
              <a:t>Best Practices</a:t>
            </a:r>
          </a:p>
        </p:txBody>
      </p:sp>
      <p:sp>
        <p:nvSpPr>
          <p:cNvPr id="3" name="Subtitle 2">
            <a:extLst>
              <a:ext uri="{FF2B5EF4-FFF2-40B4-BE49-F238E27FC236}">
                <a16:creationId xmlns:a16="http://schemas.microsoft.com/office/drawing/2014/main" id="{CC521A0D-25CF-5173-9D0F-10B90E48C3A9}"/>
              </a:ext>
            </a:extLst>
          </p:cNvPr>
          <p:cNvSpPr>
            <a:spLocks noGrp="1"/>
          </p:cNvSpPr>
          <p:nvPr>
            <p:ph type="subTitle" idx="1"/>
          </p:nvPr>
        </p:nvSpPr>
        <p:spPr>
          <a:xfrm>
            <a:off x="838200" y="3419673"/>
            <a:ext cx="9144000" cy="1655762"/>
          </a:xfrm>
        </p:spPr>
        <p:txBody>
          <a:bodyPr/>
          <a:lstStyle/>
          <a:p>
            <a:r>
              <a:rPr lang="en-CA" sz="1800" u="none" strike="noStrike" dirty="0">
                <a:solidFill>
                  <a:srgbClr val="434343"/>
                </a:solidFill>
                <a:effectLst/>
              </a:rPr>
              <a:t>FOR HIRING AND RETAINING EMPLOYEES</a:t>
            </a:r>
            <a:endParaRPr lang="en-US" dirty="0">
              <a:solidFill>
                <a:srgbClr val="021A38"/>
              </a:solidFill>
            </a:endParaRPr>
          </a:p>
        </p:txBody>
      </p:sp>
      <p:pic>
        <p:nvPicPr>
          <p:cNvPr id="8" name="Picture 7" descr="Text&#10;&#10;Description automatically generated">
            <a:extLst>
              <a:ext uri="{FF2B5EF4-FFF2-40B4-BE49-F238E27FC236}">
                <a16:creationId xmlns:a16="http://schemas.microsoft.com/office/drawing/2014/main" id="{97EF8C13-30A8-3A8C-8959-0150C00264F6}"/>
              </a:ext>
            </a:extLst>
          </p:cNvPr>
          <p:cNvPicPr>
            <a:picLocks noChangeAspect="1"/>
          </p:cNvPicPr>
          <p:nvPr/>
        </p:nvPicPr>
        <p:blipFill>
          <a:blip r:embed="rId2"/>
          <a:stretch>
            <a:fillRect/>
          </a:stretch>
        </p:blipFill>
        <p:spPr>
          <a:xfrm>
            <a:off x="838200" y="5408463"/>
            <a:ext cx="3190103" cy="806101"/>
          </a:xfrm>
          <a:prstGeom prst="rect">
            <a:avLst/>
          </a:prstGeom>
        </p:spPr>
      </p:pic>
      <p:pic>
        <p:nvPicPr>
          <p:cNvPr id="10" name="Picture 9" descr="Text&#10;&#10;Description automatically generated">
            <a:extLst>
              <a:ext uri="{FF2B5EF4-FFF2-40B4-BE49-F238E27FC236}">
                <a16:creationId xmlns:a16="http://schemas.microsoft.com/office/drawing/2014/main" id="{C33890C9-560F-F535-E162-9EEDADAE0911}"/>
              </a:ext>
            </a:extLst>
          </p:cNvPr>
          <p:cNvPicPr>
            <a:picLocks noChangeAspect="1"/>
          </p:cNvPicPr>
          <p:nvPr/>
        </p:nvPicPr>
        <p:blipFill>
          <a:blip r:embed="rId3"/>
          <a:stretch>
            <a:fillRect/>
          </a:stretch>
        </p:blipFill>
        <p:spPr>
          <a:xfrm>
            <a:off x="8965967" y="5328144"/>
            <a:ext cx="2387833" cy="904765"/>
          </a:xfrm>
          <a:prstGeom prst="rect">
            <a:avLst/>
          </a:prstGeom>
        </p:spPr>
      </p:pic>
      <p:pic>
        <p:nvPicPr>
          <p:cNvPr id="12" name="Picture 11" descr="A picture containing application&#10;&#10;Description automatically generated">
            <a:extLst>
              <a:ext uri="{FF2B5EF4-FFF2-40B4-BE49-F238E27FC236}">
                <a16:creationId xmlns:a16="http://schemas.microsoft.com/office/drawing/2014/main" id="{37E4A6BD-25FE-0E78-1456-977674F34594}"/>
              </a:ext>
            </a:extLst>
          </p:cNvPr>
          <p:cNvPicPr>
            <a:picLocks noChangeAspect="1"/>
          </p:cNvPicPr>
          <p:nvPr/>
        </p:nvPicPr>
        <p:blipFill>
          <a:blip r:embed="rId4"/>
          <a:stretch>
            <a:fillRect/>
          </a:stretch>
        </p:blipFill>
        <p:spPr>
          <a:xfrm>
            <a:off x="6609962" y="1329195"/>
            <a:ext cx="5256295" cy="3081816"/>
          </a:xfrm>
          <a:prstGeom prst="rect">
            <a:avLst/>
          </a:prstGeom>
        </p:spPr>
      </p:pic>
    </p:spTree>
    <p:extLst>
      <p:ext uri="{BB962C8B-B14F-4D97-AF65-F5344CB8AC3E}">
        <p14:creationId xmlns:p14="http://schemas.microsoft.com/office/powerpoint/2010/main" val="234816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with low confidence">
            <a:extLst>
              <a:ext uri="{FF2B5EF4-FFF2-40B4-BE49-F238E27FC236}">
                <a16:creationId xmlns:a16="http://schemas.microsoft.com/office/drawing/2014/main" id="{C908DC46-0FEE-8429-25B9-C8AD43E0915E}"/>
              </a:ext>
            </a:extLst>
          </p:cNvPr>
          <p:cNvPicPr>
            <a:picLocks noChangeAspect="1"/>
          </p:cNvPicPr>
          <p:nvPr/>
        </p:nvPicPr>
        <p:blipFill rotWithShape="1">
          <a:blip r:embed="rId3"/>
          <a:srcRect l="47487" t="36020" r="37505" b="50000"/>
          <a:stretch/>
        </p:blipFill>
        <p:spPr>
          <a:xfrm>
            <a:off x="9496005" y="2240074"/>
            <a:ext cx="1029247" cy="958737"/>
          </a:xfrm>
          <a:prstGeom prst="rect">
            <a:avLst/>
          </a:prstGeom>
        </p:spPr>
      </p:pic>
      <p:pic>
        <p:nvPicPr>
          <p:cNvPr id="16" name="Picture 15" descr="A screenshot of a computer&#10;&#10;Description automatically generated with low confidence">
            <a:extLst>
              <a:ext uri="{FF2B5EF4-FFF2-40B4-BE49-F238E27FC236}">
                <a16:creationId xmlns:a16="http://schemas.microsoft.com/office/drawing/2014/main" id="{66B8B79B-9416-8DFD-3DC3-D70D8E34EB64}"/>
              </a:ext>
            </a:extLst>
          </p:cNvPr>
          <p:cNvPicPr>
            <a:picLocks noChangeAspect="1"/>
          </p:cNvPicPr>
          <p:nvPr/>
        </p:nvPicPr>
        <p:blipFill rotWithShape="1">
          <a:blip r:embed="rId3"/>
          <a:srcRect l="28444" t="36020" r="56548" b="50000"/>
          <a:stretch/>
        </p:blipFill>
        <p:spPr>
          <a:xfrm>
            <a:off x="5759738" y="2240075"/>
            <a:ext cx="1029247" cy="958737"/>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F3890352-52B5-A214-1F6B-CF8A1BEA514A}"/>
              </a:ext>
            </a:extLst>
          </p:cNvPr>
          <p:cNvPicPr>
            <a:picLocks noChangeAspect="1"/>
          </p:cNvPicPr>
          <p:nvPr/>
        </p:nvPicPr>
        <p:blipFill rotWithShape="1">
          <a:blip r:embed="rId3"/>
          <a:srcRect l="47487" t="36020" r="37505" b="50000"/>
          <a:stretch/>
        </p:blipFill>
        <p:spPr>
          <a:xfrm>
            <a:off x="4073105" y="4068874"/>
            <a:ext cx="1029247" cy="958737"/>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Ethical Hiring Practices </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3198813"/>
            <a:ext cx="3337558" cy="1608083"/>
          </a:xfrm>
        </p:spPr>
        <p:txBody>
          <a:bodyPr>
            <a:noAutofit/>
          </a:bodyPr>
          <a:lstStyle/>
          <a:p>
            <a:pPr marL="0" indent="0" algn="ctr" rtl="0" fontAlgn="base">
              <a:lnSpc>
                <a:spcPct val="110000"/>
              </a:lnSpc>
              <a:spcBef>
                <a:spcPts val="0"/>
              </a:spcBef>
              <a:spcAft>
                <a:spcPts val="0"/>
              </a:spcAft>
              <a:buNone/>
            </a:pPr>
            <a:r>
              <a:rPr lang="en-CA" sz="2000" u="none" strike="noStrike" dirty="0">
                <a:solidFill>
                  <a:srgbClr val="434343"/>
                </a:solidFill>
                <a:effectLst/>
              </a:rPr>
              <a:t>Be open </a:t>
            </a:r>
          </a:p>
          <a:p>
            <a:pPr marL="0" indent="0" algn="ctr" rtl="0" fontAlgn="base">
              <a:lnSpc>
                <a:spcPct val="110000"/>
              </a:lnSpc>
              <a:spcBef>
                <a:spcPts val="0"/>
              </a:spcBef>
              <a:spcAft>
                <a:spcPts val="0"/>
              </a:spcAft>
              <a:buNone/>
            </a:pPr>
            <a:r>
              <a:rPr lang="en-CA" sz="2000" u="none" strike="noStrike" dirty="0">
                <a:solidFill>
                  <a:srgbClr val="434343"/>
                </a:solidFill>
                <a:effectLst/>
              </a:rPr>
              <a:t>and transparent </a:t>
            </a:r>
            <a:br>
              <a:rPr lang="en-CA" sz="2000" dirty="0"/>
            </a:br>
            <a:br>
              <a:rPr lang="en-CA" sz="2000" dirty="0"/>
            </a:br>
            <a:br>
              <a:rPr lang="en-CA" sz="2000" dirty="0"/>
            </a:br>
            <a:br>
              <a:rPr lang="en-CA" sz="2000" dirty="0"/>
            </a:br>
            <a:endParaRPr lang="en-CA" sz="2000" b="0" i="0" u="none" strike="noStrike"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6" name="Content Placeholder 2">
            <a:extLst>
              <a:ext uri="{FF2B5EF4-FFF2-40B4-BE49-F238E27FC236}">
                <a16:creationId xmlns:a16="http://schemas.microsoft.com/office/drawing/2014/main" id="{D986EF7B-72C2-0538-492A-5A4B2D64DEBC}"/>
              </a:ext>
            </a:extLst>
          </p:cNvPr>
          <p:cNvSpPr txBox="1">
            <a:spLocks/>
          </p:cNvSpPr>
          <p:nvPr/>
        </p:nvSpPr>
        <p:spPr>
          <a:xfrm>
            <a:off x="4556760" y="3198813"/>
            <a:ext cx="3337558" cy="160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Keep applicants anonymous</a:t>
            </a:r>
            <a:br>
              <a:rPr lang="en-CA" sz="2000" dirty="0"/>
            </a:br>
            <a:endParaRPr lang="en-CA" sz="2000" dirty="0">
              <a:solidFill>
                <a:srgbClr val="000000"/>
              </a:solidFill>
              <a:latin typeface="Calibri" panose="020F0502020204030204" pitchFamily="34" charset="0"/>
            </a:endParaRPr>
          </a:p>
        </p:txBody>
      </p:sp>
      <p:sp>
        <p:nvSpPr>
          <p:cNvPr id="7" name="Content Placeholder 2">
            <a:extLst>
              <a:ext uri="{FF2B5EF4-FFF2-40B4-BE49-F238E27FC236}">
                <a16:creationId xmlns:a16="http://schemas.microsoft.com/office/drawing/2014/main" id="{2DCE23AE-6639-41C5-AFC7-89F9D76AE3D3}"/>
              </a:ext>
            </a:extLst>
          </p:cNvPr>
          <p:cNvSpPr txBox="1">
            <a:spLocks/>
          </p:cNvSpPr>
          <p:nvPr/>
        </p:nvSpPr>
        <p:spPr>
          <a:xfrm>
            <a:off x="8275320" y="3198813"/>
            <a:ext cx="3078480" cy="16080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Focus on assessing </a:t>
            </a:r>
          </a:p>
          <a:p>
            <a:pPr marL="0" indent="0" algn="ctr" rtl="0" fontAlgn="base">
              <a:lnSpc>
                <a:spcPct val="110000"/>
              </a:lnSpc>
              <a:spcBef>
                <a:spcPts val="0"/>
              </a:spcBef>
              <a:spcAft>
                <a:spcPts val="0"/>
              </a:spcAft>
              <a:buNone/>
            </a:pPr>
            <a:r>
              <a:rPr lang="en-CA" sz="2000" u="none" strike="noStrike" dirty="0">
                <a:solidFill>
                  <a:srgbClr val="434343"/>
                </a:solidFill>
                <a:effectLst/>
              </a:rPr>
              <a:t>their skills and experience</a:t>
            </a:r>
            <a:br>
              <a:rPr lang="en-CA" sz="2000" dirty="0"/>
            </a:br>
            <a:br>
              <a:rPr lang="en-CA" sz="2000" dirty="0"/>
            </a:br>
            <a:br>
              <a:rPr lang="en-CA" sz="2000" dirty="0"/>
            </a:br>
            <a:br>
              <a:rPr lang="en-CA" sz="2000" dirty="0"/>
            </a:br>
            <a:br>
              <a:rPr lang="en-CA" sz="2000" dirty="0"/>
            </a:br>
            <a:br>
              <a:rPr lang="en-CA" sz="2000" dirty="0"/>
            </a:br>
            <a:br>
              <a:rPr lang="en-CA" sz="2000" dirty="0"/>
            </a:br>
            <a:endParaRPr lang="en-CA" sz="2000" dirty="0">
              <a:solidFill>
                <a:srgbClr val="000000"/>
              </a:solidFill>
              <a:latin typeface="Calibri" panose="020F0502020204030204" pitchFamily="34" charset="0"/>
            </a:endParaRPr>
          </a:p>
        </p:txBody>
      </p:sp>
      <p:sp>
        <p:nvSpPr>
          <p:cNvPr id="8" name="Content Placeholder 2">
            <a:extLst>
              <a:ext uri="{FF2B5EF4-FFF2-40B4-BE49-F238E27FC236}">
                <a16:creationId xmlns:a16="http://schemas.microsoft.com/office/drawing/2014/main" id="{63D4A7A3-945A-3ABC-60B0-898B19E15445}"/>
              </a:ext>
            </a:extLst>
          </p:cNvPr>
          <p:cNvSpPr txBox="1">
            <a:spLocks/>
          </p:cNvSpPr>
          <p:nvPr/>
        </p:nvSpPr>
        <p:spPr>
          <a:xfrm>
            <a:off x="2755336" y="5080689"/>
            <a:ext cx="3337559" cy="160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Have a </a:t>
            </a:r>
          </a:p>
          <a:p>
            <a:pPr marL="0" indent="0" algn="ctr" rtl="0" fontAlgn="base">
              <a:lnSpc>
                <a:spcPct val="110000"/>
              </a:lnSpc>
              <a:spcBef>
                <a:spcPts val="0"/>
              </a:spcBef>
              <a:spcAft>
                <a:spcPts val="0"/>
              </a:spcAft>
              <a:buNone/>
            </a:pPr>
            <a:r>
              <a:rPr lang="en-CA" sz="2000" u="none" strike="noStrike" dirty="0">
                <a:solidFill>
                  <a:srgbClr val="434343"/>
                </a:solidFill>
                <a:effectLst/>
              </a:rPr>
              <a:t>scoring criteria</a:t>
            </a:r>
            <a:br>
              <a:rPr lang="en-CA" sz="2000" dirty="0"/>
            </a:br>
            <a:endParaRPr lang="en-CA" sz="2000" dirty="0">
              <a:solidFill>
                <a:srgbClr val="000000"/>
              </a:solidFill>
              <a:latin typeface="Calibri" panose="020F0502020204030204" pitchFamily="34" charset="0"/>
            </a:endParaRPr>
          </a:p>
        </p:txBody>
      </p:sp>
      <p:sp>
        <p:nvSpPr>
          <p:cNvPr id="9" name="Content Placeholder 2">
            <a:extLst>
              <a:ext uri="{FF2B5EF4-FFF2-40B4-BE49-F238E27FC236}">
                <a16:creationId xmlns:a16="http://schemas.microsoft.com/office/drawing/2014/main" id="{6CE3620E-D311-B5D2-F4CC-0F7702BEC35E}"/>
              </a:ext>
            </a:extLst>
          </p:cNvPr>
          <p:cNvSpPr txBox="1">
            <a:spLocks/>
          </p:cNvSpPr>
          <p:nvPr/>
        </p:nvSpPr>
        <p:spPr>
          <a:xfrm>
            <a:off x="6473897" y="5080689"/>
            <a:ext cx="3337560" cy="1608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Get a </a:t>
            </a:r>
          </a:p>
          <a:p>
            <a:pPr marL="0" indent="0" algn="ctr" rtl="0" fontAlgn="base">
              <a:lnSpc>
                <a:spcPct val="110000"/>
              </a:lnSpc>
              <a:spcBef>
                <a:spcPts val="0"/>
              </a:spcBef>
              <a:spcAft>
                <a:spcPts val="0"/>
              </a:spcAft>
              <a:buNone/>
            </a:pPr>
            <a:r>
              <a:rPr lang="en-CA" sz="2000" u="none" strike="noStrike" dirty="0">
                <a:solidFill>
                  <a:srgbClr val="434343"/>
                </a:solidFill>
                <a:effectLst/>
              </a:rPr>
              <a:t>second opinion</a:t>
            </a:r>
            <a:endParaRPr lang="en-CA" sz="2000" dirty="0">
              <a:solidFill>
                <a:srgbClr val="000000"/>
              </a:solidFill>
              <a:latin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F8B4B6B9-650C-DA99-137A-E31BE6C719E3}"/>
              </a:ext>
            </a:extLst>
          </p:cNvPr>
          <p:cNvPicPr>
            <a:picLocks noChangeAspect="1"/>
          </p:cNvPicPr>
          <p:nvPr/>
        </p:nvPicPr>
        <p:blipFill>
          <a:blip r:embed="rId4"/>
          <a:stretch>
            <a:fillRect/>
          </a:stretch>
        </p:blipFill>
        <p:spPr>
          <a:xfrm>
            <a:off x="2181371" y="2404379"/>
            <a:ext cx="748862" cy="657537"/>
          </a:xfrm>
          <a:prstGeom prst="rect">
            <a:avLst/>
          </a:prstGeom>
        </p:spPr>
      </p:pic>
      <p:pic>
        <p:nvPicPr>
          <p:cNvPr id="14" name="Picture 13" descr="Icon&#10;&#10;Description automatically generated">
            <a:extLst>
              <a:ext uri="{FF2B5EF4-FFF2-40B4-BE49-F238E27FC236}">
                <a16:creationId xmlns:a16="http://schemas.microsoft.com/office/drawing/2014/main" id="{BED0693E-1308-8C3E-9F95-809216B7FD25}"/>
              </a:ext>
            </a:extLst>
          </p:cNvPr>
          <p:cNvPicPr>
            <a:picLocks noChangeAspect="1"/>
          </p:cNvPicPr>
          <p:nvPr/>
        </p:nvPicPr>
        <p:blipFill>
          <a:blip r:embed="rId4"/>
          <a:stretch>
            <a:fillRect/>
          </a:stretch>
        </p:blipFill>
        <p:spPr>
          <a:xfrm>
            <a:off x="7900888" y="4233179"/>
            <a:ext cx="748862" cy="657537"/>
          </a:xfrm>
          <a:prstGeom prst="rect">
            <a:avLst/>
          </a:prstGeom>
        </p:spPr>
      </p:pic>
    </p:spTree>
    <p:extLst>
      <p:ext uri="{BB962C8B-B14F-4D97-AF65-F5344CB8AC3E}">
        <p14:creationId xmlns:p14="http://schemas.microsoft.com/office/powerpoint/2010/main" val="72237919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After You Hire</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077200" cy="4551816"/>
          </a:xfrm>
        </p:spPr>
        <p:txBody>
          <a:bodyPr>
            <a:normAutofit/>
          </a:bodyPr>
          <a:lstStyle/>
          <a:p>
            <a:pPr marL="0" indent="0" algn="l" rtl="0" fontAlgn="base">
              <a:lnSpc>
                <a:spcPct val="110000"/>
              </a:lnSpc>
              <a:spcBef>
                <a:spcPts val="0"/>
              </a:spcBef>
              <a:spcAft>
                <a:spcPts val="0"/>
              </a:spcAft>
              <a:buNone/>
            </a:pPr>
            <a:r>
              <a:rPr lang="en-CA" sz="2400" u="none" strike="noStrike" dirty="0">
                <a:solidFill>
                  <a:srgbClr val="434343"/>
                </a:solidFill>
                <a:effectLst/>
              </a:rPr>
              <a:t>Managing and retaining employees effectively is important to the success of your business. </a:t>
            </a:r>
          </a:p>
          <a:p>
            <a:pPr marL="0" indent="0" algn="l" rtl="0" fontAlgn="base">
              <a:lnSpc>
                <a:spcPct val="110000"/>
              </a:lnSpc>
              <a:spcBef>
                <a:spcPts val="0"/>
              </a:spcBef>
              <a:spcAft>
                <a:spcPts val="0"/>
              </a:spcAft>
              <a:buNone/>
            </a:pPr>
            <a:endParaRPr lang="en-CA" sz="2400" dirty="0">
              <a:solidFill>
                <a:srgbClr val="434343"/>
              </a:solidFill>
            </a:endParaRPr>
          </a:p>
          <a:p>
            <a:pPr marL="0" indent="0" algn="l" rtl="0" fontAlgn="base">
              <a:lnSpc>
                <a:spcPct val="110000"/>
              </a:lnSpc>
              <a:spcBef>
                <a:spcPts val="0"/>
              </a:spcBef>
              <a:spcAft>
                <a:spcPts val="0"/>
              </a:spcAft>
              <a:buNone/>
            </a:pPr>
            <a:r>
              <a:rPr lang="en-CA" sz="2400" u="none" strike="noStrike" dirty="0">
                <a:solidFill>
                  <a:srgbClr val="434343"/>
                </a:solidFill>
                <a:effectLst/>
              </a:rPr>
              <a:t>Hiring is a time-consuming and costly process, and </a:t>
            </a:r>
            <a:r>
              <a:rPr lang="en-CA" sz="2400" b="1" u="none" strike="noStrike" dirty="0">
                <a:solidFill>
                  <a:srgbClr val="02816D"/>
                </a:solidFill>
                <a:effectLst/>
              </a:rPr>
              <a:t>a high turnover affects productivity and employee morale</a:t>
            </a:r>
            <a:r>
              <a:rPr lang="en-CA" sz="2400" b="1" dirty="0">
                <a:solidFill>
                  <a:srgbClr val="02816D"/>
                </a:solidFill>
              </a:rPr>
              <a:t>, so it is important to get it right!</a:t>
            </a:r>
            <a:br>
              <a:rPr lang="en-CA" sz="1800" dirty="0"/>
            </a:br>
            <a:br>
              <a:rPr lang="en-CA" sz="1200" dirty="0"/>
            </a:br>
            <a:br>
              <a:rPr lang="en-CA" sz="1200" dirty="0"/>
            </a:br>
            <a:br>
              <a:rPr lang="en-CA" sz="1200" dirty="0"/>
            </a:br>
            <a:endParaRPr lang="en-CA" sz="1800" b="0" i="0" u="none" strike="noStrike" dirty="0">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CC13B989-0B85-EB99-1B2F-99DB84DB36EF}"/>
              </a:ext>
            </a:extLst>
          </p:cNvPr>
          <p:cNvPicPr>
            <a:picLocks noChangeAspect="1"/>
          </p:cNvPicPr>
          <p:nvPr/>
        </p:nvPicPr>
        <p:blipFill>
          <a:blip r:embed="rId2"/>
          <a:stretch>
            <a:fillRect/>
          </a:stretch>
        </p:blipFill>
        <p:spPr>
          <a:xfrm rot="20530368">
            <a:off x="8791188" y="4185319"/>
            <a:ext cx="2806582" cy="1645526"/>
          </a:xfrm>
          <a:prstGeom prst="rect">
            <a:avLst/>
          </a:prstGeom>
        </p:spPr>
      </p:pic>
    </p:spTree>
    <p:extLst>
      <p:ext uri="{BB962C8B-B14F-4D97-AF65-F5344CB8AC3E}">
        <p14:creationId xmlns:p14="http://schemas.microsoft.com/office/powerpoint/2010/main" val="325637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A199ACA-2949-6146-C27F-6D7E67E7DEFD}"/>
              </a:ext>
            </a:extLst>
          </p:cNvPr>
          <p:cNvSpPr/>
          <p:nvPr/>
        </p:nvSpPr>
        <p:spPr>
          <a:xfrm>
            <a:off x="8317325" y="3352578"/>
            <a:ext cx="3182848" cy="2874527"/>
          </a:xfrm>
          <a:prstGeom prst="roundRect">
            <a:avLst>
              <a:gd name="adj" fmla="val 9485"/>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Payroll</a:t>
            </a:r>
            <a:endParaRPr lang="en-US" cap="none"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525000" cy="1134874"/>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As a business owner, you should have a process set up for how you’re going to pay your employees. </a:t>
            </a:r>
            <a:r>
              <a:rPr lang="en-CA" sz="2400" b="1" u="none" strike="noStrike" dirty="0">
                <a:solidFill>
                  <a:srgbClr val="434343"/>
                </a:solidFill>
                <a:effectLst/>
                <a:latin typeface="Ilisarniq Demi" pitchFamily="2" charset="77"/>
              </a:rPr>
              <a:t> </a:t>
            </a:r>
          </a:p>
        </p:txBody>
      </p:sp>
      <p:sp>
        <p:nvSpPr>
          <p:cNvPr id="7" name="TextBox 6">
            <a:extLst>
              <a:ext uri="{FF2B5EF4-FFF2-40B4-BE49-F238E27FC236}">
                <a16:creationId xmlns:a16="http://schemas.microsoft.com/office/drawing/2014/main" id="{ADCC25FF-F83B-CF6E-B83A-47CAC32B8104}"/>
              </a:ext>
            </a:extLst>
          </p:cNvPr>
          <p:cNvSpPr txBox="1"/>
          <p:nvPr/>
        </p:nvSpPr>
        <p:spPr>
          <a:xfrm>
            <a:off x="838200" y="3093306"/>
            <a:ext cx="6210300" cy="2169825"/>
          </a:xfrm>
          <a:prstGeom prst="rect">
            <a:avLst/>
          </a:prstGeom>
          <a:noFill/>
        </p:spPr>
        <p:txBody>
          <a:bodyPr wrap="square">
            <a:spAutoFit/>
          </a:bodyPr>
          <a:lstStyle/>
          <a:p>
            <a:pPr fontAlgn="base">
              <a:lnSpc>
                <a:spcPct val="130000"/>
              </a:lnSpc>
            </a:pPr>
            <a:r>
              <a:rPr lang="en-CA" sz="1800" b="1" u="none" strike="noStrike" dirty="0">
                <a:solidFill>
                  <a:srgbClr val="B94B24"/>
                </a:solidFill>
                <a:effectLst/>
                <a:latin typeface="Ilisarniq" pitchFamily="2" charset="77"/>
              </a:rPr>
              <a:t>YOU WILL HAVE TO:</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Collect your employee’s payroll information</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Determine if you need to open a payroll account and make payroll deductions</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Fill out, file, and distribute tax information slips</a:t>
            </a:r>
          </a:p>
          <a:p>
            <a:pPr marL="0" indent="0" algn="l" rtl="0">
              <a:spcBef>
                <a:spcPts val="0"/>
              </a:spcBef>
              <a:spcAft>
                <a:spcPts val="0"/>
              </a:spcAft>
              <a:buNone/>
            </a:pPr>
            <a:endParaRPr lang="en-US" dirty="0">
              <a:latin typeface="Ilisarniq" pitchFamily="2" charset="77"/>
            </a:endParaRPr>
          </a:p>
        </p:txBody>
      </p:sp>
      <p:pic>
        <p:nvPicPr>
          <p:cNvPr id="6" name="Picture 5" descr="A screenshot of a computer&#10;&#10;Description automatically generated with low confidence">
            <a:extLst>
              <a:ext uri="{FF2B5EF4-FFF2-40B4-BE49-F238E27FC236}">
                <a16:creationId xmlns:a16="http://schemas.microsoft.com/office/drawing/2014/main" id="{DE310C59-B385-10E1-9207-E609F49052A7}"/>
              </a:ext>
            </a:extLst>
          </p:cNvPr>
          <p:cNvPicPr>
            <a:picLocks noChangeAspect="1"/>
          </p:cNvPicPr>
          <p:nvPr/>
        </p:nvPicPr>
        <p:blipFill rotWithShape="1">
          <a:blip r:embed="rId2"/>
          <a:srcRect l="70000" t="25256" r="9815" b="51296"/>
          <a:stretch/>
        </p:blipFill>
        <p:spPr>
          <a:xfrm rot="614385">
            <a:off x="7901527" y="2018730"/>
            <a:ext cx="3586746" cy="4166577"/>
          </a:xfrm>
          <a:prstGeom prst="rect">
            <a:avLst/>
          </a:prstGeom>
        </p:spPr>
      </p:pic>
    </p:spTree>
    <p:extLst>
      <p:ext uri="{BB962C8B-B14F-4D97-AF65-F5344CB8AC3E}">
        <p14:creationId xmlns:p14="http://schemas.microsoft.com/office/powerpoint/2010/main" val="183227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704E2-DC56-7F28-35AA-B91F3E4578A7}"/>
              </a:ext>
            </a:extLst>
          </p:cNvPr>
          <p:cNvPicPr>
            <a:picLocks noChangeAspect="1"/>
          </p:cNvPicPr>
          <p:nvPr/>
        </p:nvPicPr>
        <p:blipFill>
          <a:blip r:embed="rId2"/>
          <a:stretch>
            <a:fillRect/>
          </a:stretch>
        </p:blipFill>
        <p:spPr>
          <a:xfrm>
            <a:off x="8108511" y="4253257"/>
            <a:ext cx="2078204" cy="1803400"/>
          </a:xfrm>
          <a:prstGeom prst="rect">
            <a:avLst/>
          </a:prstGeom>
        </p:spPr>
      </p:pic>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951720" cy="4551816"/>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A good benefit plan </a:t>
            </a:r>
            <a:r>
              <a:rPr lang="en-CA" sz="2400" b="1" u="none" strike="noStrike" dirty="0">
                <a:solidFill>
                  <a:srgbClr val="02816D"/>
                </a:solidFill>
                <a:effectLst/>
              </a:rPr>
              <a:t>helps you retain employees</a:t>
            </a:r>
            <a:r>
              <a:rPr lang="en-CA" sz="2400" u="none" strike="noStrike" dirty="0">
                <a:solidFill>
                  <a:srgbClr val="434343"/>
                </a:solidFill>
                <a:effectLst/>
              </a:rPr>
              <a:t> by ensuring your employees’ health and happiness. Some benefits like holiday pay and workers compensation in case of injury are required by law and others are optional. </a:t>
            </a:r>
          </a:p>
          <a:p>
            <a:pPr marL="0" indent="0" algn="l" rtl="0">
              <a:lnSpc>
                <a:spcPct val="130000"/>
              </a:lnSpc>
              <a:spcBef>
                <a:spcPts val="0"/>
              </a:spcBef>
              <a:spcAft>
                <a:spcPts val="0"/>
              </a:spcAft>
              <a:buNone/>
            </a:pPr>
            <a:endParaRPr lang="en-CA" sz="1200" u="none" strike="noStrike" dirty="0">
              <a:solidFill>
                <a:srgbClr val="000000"/>
              </a:solidFill>
              <a:effectLst/>
            </a:endParaRPr>
          </a:p>
          <a:p>
            <a:pPr marL="0" indent="0" algn="l" rtl="0">
              <a:lnSpc>
                <a:spcPct val="130000"/>
              </a:lnSpc>
              <a:spcBef>
                <a:spcPts val="0"/>
              </a:spcBef>
              <a:spcAft>
                <a:spcPts val="0"/>
              </a:spcAft>
              <a:buNone/>
            </a:pPr>
            <a:r>
              <a:rPr lang="en-CA" sz="1800" b="1" u="none" strike="noStrike" dirty="0">
                <a:solidFill>
                  <a:srgbClr val="B94B24"/>
                </a:solidFill>
                <a:effectLst/>
              </a:rPr>
              <a:t>OPTIONAL BENEFITS INCLUDE: </a:t>
            </a:r>
            <a:endParaRPr lang="en-CA" sz="1200" b="1" u="none" strike="noStrike" dirty="0">
              <a:solidFill>
                <a:srgbClr val="B94B24"/>
              </a:solidFill>
              <a:effectLst/>
            </a:endParaRP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Extended healthcare and dental plan</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Life and disability insurance</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Pension or retirement saving plans</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Wellness and mental health programs</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Paid time off </a:t>
            </a:r>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Benefits</a:t>
            </a:r>
            <a:endParaRPr lang="en-US" dirty="0">
              <a:solidFill>
                <a:schemeClr val="bg1"/>
              </a:solidFill>
            </a:endParaRPr>
          </a:p>
        </p:txBody>
      </p:sp>
      <p:pic>
        <p:nvPicPr>
          <p:cNvPr id="5" name="Picture 4">
            <a:extLst>
              <a:ext uri="{FF2B5EF4-FFF2-40B4-BE49-F238E27FC236}">
                <a16:creationId xmlns:a16="http://schemas.microsoft.com/office/drawing/2014/main" id="{E1DB4A6D-1453-1374-6391-C8425B0D8535}"/>
              </a:ext>
            </a:extLst>
          </p:cNvPr>
          <p:cNvPicPr>
            <a:picLocks noChangeAspect="1"/>
          </p:cNvPicPr>
          <p:nvPr/>
        </p:nvPicPr>
        <p:blipFill>
          <a:blip r:embed="rId3"/>
          <a:stretch>
            <a:fillRect/>
          </a:stretch>
        </p:blipFill>
        <p:spPr>
          <a:xfrm rot="20745667">
            <a:off x="7733176" y="5160491"/>
            <a:ext cx="862718" cy="862718"/>
          </a:xfrm>
          <a:prstGeom prst="rect">
            <a:avLst/>
          </a:prstGeom>
        </p:spPr>
      </p:pic>
      <p:pic>
        <p:nvPicPr>
          <p:cNvPr id="7" name="Picture 6">
            <a:extLst>
              <a:ext uri="{FF2B5EF4-FFF2-40B4-BE49-F238E27FC236}">
                <a16:creationId xmlns:a16="http://schemas.microsoft.com/office/drawing/2014/main" id="{8A928F7C-3B82-43D3-A8C1-2384E128F6C4}"/>
              </a:ext>
            </a:extLst>
          </p:cNvPr>
          <p:cNvPicPr>
            <a:picLocks noChangeAspect="1"/>
          </p:cNvPicPr>
          <p:nvPr/>
        </p:nvPicPr>
        <p:blipFill>
          <a:blip r:embed="rId4"/>
          <a:stretch>
            <a:fillRect/>
          </a:stretch>
        </p:blipFill>
        <p:spPr>
          <a:xfrm rot="20459392">
            <a:off x="8563862" y="4017545"/>
            <a:ext cx="862718" cy="790068"/>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B4D65F6F-D7FC-C9AF-20C1-313C7E78D807}"/>
              </a:ext>
            </a:extLst>
          </p:cNvPr>
          <p:cNvPicPr>
            <a:picLocks noChangeAspect="1"/>
          </p:cNvPicPr>
          <p:nvPr/>
        </p:nvPicPr>
        <p:blipFill rotWithShape="1">
          <a:blip r:embed="rId5"/>
          <a:srcRect l="6598" t="79132" r="78394" b="6888"/>
          <a:stretch/>
        </p:blipFill>
        <p:spPr>
          <a:xfrm>
            <a:off x="9253730" y="4861308"/>
            <a:ext cx="1353328" cy="1260617"/>
          </a:xfrm>
          <a:prstGeom prst="rect">
            <a:avLst/>
          </a:prstGeom>
        </p:spPr>
      </p:pic>
      <p:pic>
        <p:nvPicPr>
          <p:cNvPr id="11" name="Picture 10" descr="A picture containing gold, night, light, amber&#10;&#10;Description automatically generated">
            <a:extLst>
              <a:ext uri="{FF2B5EF4-FFF2-40B4-BE49-F238E27FC236}">
                <a16:creationId xmlns:a16="http://schemas.microsoft.com/office/drawing/2014/main" id="{40AA94CB-50EF-4FDF-CC83-2C16E7774A4E}"/>
              </a:ext>
            </a:extLst>
          </p:cNvPr>
          <p:cNvPicPr>
            <a:picLocks noChangeAspect="1"/>
          </p:cNvPicPr>
          <p:nvPr/>
        </p:nvPicPr>
        <p:blipFill rotWithShape="1">
          <a:blip r:embed="rId6"/>
          <a:srcRect l="66549" t="50000" r="2410" b="5633"/>
          <a:stretch/>
        </p:blipFill>
        <p:spPr>
          <a:xfrm rot="20805819">
            <a:off x="8607956" y="4067474"/>
            <a:ext cx="774529" cy="780806"/>
          </a:xfrm>
          <a:prstGeom prst="heart">
            <a:avLst/>
          </a:prstGeom>
        </p:spPr>
      </p:pic>
    </p:spTree>
    <p:extLst>
      <p:ext uri="{BB962C8B-B14F-4D97-AF65-F5344CB8AC3E}">
        <p14:creationId xmlns:p14="http://schemas.microsoft.com/office/powerpoint/2010/main" val="416464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HR Policies and Procedures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71053"/>
            <a:ext cx="5044440" cy="4329747"/>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HR policies and procedures guide the relationship between you and your employees. They outline how employees are compensated, establish expected workplace standards of behaviour, protect employee’s rights and needs, and create pathways for voicing and addressing complaints. </a:t>
            </a:r>
            <a:endParaRPr lang="en-CA" sz="1600" u="none" strike="noStrike" dirty="0">
              <a:solidFill>
                <a:srgbClr val="000000"/>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8C008CB-5650-5288-B689-0F5C0664BF83}"/>
              </a:ext>
            </a:extLst>
          </p:cNvPr>
          <p:cNvSpPr txBox="1"/>
          <p:nvPr/>
        </p:nvSpPr>
        <p:spPr>
          <a:xfrm>
            <a:off x="8900160" y="4800600"/>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54B43F39-2DDE-76D3-6EB4-6E52339AA9AD}"/>
              </a:ext>
            </a:extLst>
          </p:cNvPr>
          <p:cNvSpPr txBox="1">
            <a:spLocks/>
          </p:cNvSpPr>
          <p:nvPr/>
        </p:nvSpPr>
        <p:spPr>
          <a:xfrm>
            <a:off x="6377940" y="2071052"/>
            <a:ext cx="5443946" cy="432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30000"/>
              </a:lnSpc>
              <a:spcBef>
                <a:spcPts val="0"/>
              </a:spcBef>
              <a:spcAft>
                <a:spcPts val="0"/>
              </a:spcAft>
              <a:buNone/>
            </a:pPr>
            <a:r>
              <a:rPr lang="en-CA" sz="1800" b="1" u="none" strike="noStrike" dirty="0">
                <a:solidFill>
                  <a:srgbClr val="B94B24"/>
                </a:solidFill>
                <a:effectLst/>
              </a:rPr>
              <a:t>SOME COMMONLY ESTABLISHED POLICIES COVER THE FOLLOWING TOPICS: </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Recruitment and termination</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Health and safety</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Remote work </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Employee conduct</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Pay and benefits</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Leave and time off</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Anti-discrimination and anti-harassment</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Confidentiality and conflict of interest</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Use of technology</a:t>
            </a:r>
          </a:p>
        </p:txBody>
      </p:sp>
      <p:sp>
        <p:nvSpPr>
          <p:cNvPr id="9" name="TextBox 8">
            <a:extLst>
              <a:ext uri="{FF2B5EF4-FFF2-40B4-BE49-F238E27FC236}">
                <a16:creationId xmlns:a16="http://schemas.microsoft.com/office/drawing/2014/main" id="{3D93C74D-4E70-D01A-7350-C7A1D28A692D}"/>
              </a:ext>
            </a:extLst>
          </p:cNvPr>
          <p:cNvSpPr txBox="1"/>
          <p:nvPr/>
        </p:nvSpPr>
        <p:spPr>
          <a:xfrm>
            <a:off x="6827520" y="2606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508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 Record Keeping</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5638800" cy="4551816"/>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Employers are required to maintain employee records for a </a:t>
            </a:r>
            <a:r>
              <a:rPr lang="en-CA" sz="2400" b="1" u="none" strike="noStrike" dirty="0">
                <a:solidFill>
                  <a:srgbClr val="02816D"/>
                </a:solidFill>
                <a:effectLst/>
              </a:rPr>
              <a:t>minimum of six years.</a:t>
            </a:r>
            <a:r>
              <a:rPr lang="en-CA" sz="2400" u="none" strike="noStrike" dirty="0">
                <a:solidFill>
                  <a:srgbClr val="434343"/>
                </a:solidFill>
                <a:effectLst/>
              </a:rPr>
              <a:t>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You should store important documents like hiring forms, resumes, references, tax forms, performance, and disciplinary records.</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8" name="Picture 7" descr="A picture containing art, origami, design&#10;&#10;Description automatically generated">
            <a:extLst>
              <a:ext uri="{FF2B5EF4-FFF2-40B4-BE49-F238E27FC236}">
                <a16:creationId xmlns:a16="http://schemas.microsoft.com/office/drawing/2014/main" id="{E2DEF1E2-BD97-0AE1-8237-EB3BF8276CE6}"/>
              </a:ext>
            </a:extLst>
          </p:cNvPr>
          <p:cNvPicPr>
            <a:picLocks noChangeAspect="1"/>
          </p:cNvPicPr>
          <p:nvPr/>
        </p:nvPicPr>
        <p:blipFill rotWithShape="1">
          <a:blip r:embed="rId2"/>
          <a:srcRect l="8063" t="4877" r="22825" b="68878"/>
          <a:stretch/>
        </p:blipFill>
        <p:spPr>
          <a:xfrm rot="20501613">
            <a:off x="5180557" y="3153572"/>
            <a:ext cx="6204764" cy="2356298"/>
          </a:xfrm>
          <a:prstGeom prst="rect">
            <a:avLst/>
          </a:prstGeom>
        </p:spPr>
      </p:pic>
    </p:spTree>
    <p:extLst>
      <p:ext uri="{BB962C8B-B14F-4D97-AF65-F5344CB8AC3E}">
        <p14:creationId xmlns:p14="http://schemas.microsoft.com/office/powerpoint/2010/main" val="208762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Training Employees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10073640" cy="4551816"/>
          </a:xfrm>
        </p:spPr>
        <p:txBody>
          <a:bodyPr>
            <a:normAutofit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When you hire a new employee, you will have to train them so they can do their jobs well. Employee orientation is the process of introducing the employee to the organization. </a:t>
            </a:r>
            <a:endParaRPr lang="en-CA" sz="2400" u="none" strike="noStrike" dirty="0">
              <a:solidFill>
                <a:srgbClr val="000000"/>
              </a:solidFill>
              <a:effectLst/>
            </a:endParaRPr>
          </a:p>
          <a:p>
            <a:pPr marL="0" indent="0" algn="l" rtl="0">
              <a:lnSpc>
                <a:spcPct val="110000"/>
              </a:lnSpc>
              <a:spcBef>
                <a:spcPts val="0"/>
              </a:spcBef>
              <a:spcAft>
                <a:spcPts val="0"/>
              </a:spcAft>
              <a:buNone/>
            </a:pPr>
            <a:endParaRPr lang="en-CA" sz="1200" dirty="0">
              <a:solidFill>
                <a:srgbClr val="000000"/>
              </a:solidFill>
            </a:endParaRPr>
          </a:p>
          <a:p>
            <a:pPr marL="0" indent="0" algn="l" rtl="0">
              <a:lnSpc>
                <a:spcPct val="130000"/>
              </a:lnSpc>
              <a:spcBef>
                <a:spcPts val="0"/>
              </a:spcBef>
              <a:spcAft>
                <a:spcPts val="0"/>
              </a:spcAft>
              <a:buNone/>
            </a:pPr>
            <a:r>
              <a:rPr lang="en-CA" sz="1800" b="1" u="none" strike="noStrike" dirty="0">
                <a:solidFill>
                  <a:srgbClr val="B94B24"/>
                </a:solidFill>
                <a:effectLst/>
              </a:rPr>
              <a:t>THE STEPS TO CREATE A TRAINING PROGRAM IS LISTED BELOW: </a:t>
            </a:r>
            <a:endParaRPr lang="en-CA" sz="1200" b="1" u="none" strike="noStrike" dirty="0">
              <a:solidFill>
                <a:srgbClr val="B94B24"/>
              </a:solidFill>
              <a:effectLst/>
            </a:endParaRP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Assess the training needs of the employee </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Identify the training objectives </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Decide on a method of delivery </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Decide who conducts the training</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Finalize the date, time, and duration of training</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Communicate training expectations with the new employee</a:t>
            </a:r>
          </a:p>
          <a:p>
            <a:pPr algn="l" rtl="0" fontAlgn="base">
              <a:lnSpc>
                <a:spcPct val="130000"/>
              </a:lnSpc>
              <a:spcBef>
                <a:spcPts val="0"/>
              </a:spcBef>
              <a:spcAft>
                <a:spcPts val="0"/>
              </a:spcAft>
              <a:buFont typeface="+mj-lt"/>
              <a:buAutoNum type="arabicPeriod"/>
            </a:pPr>
            <a:r>
              <a:rPr lang="en-CA" sz="1800" u="none" strike="noStrike" dirty="0">
                <a:solidFill>
                  <a:srgbClr val="434343"/>
                </a:solidFill>
                <a:effectLst/>
              </a:rPr>
              <a:t>Evaluate the success of your training</a:t>
            </a:r>
            <a:br>
              <a:rPr lang="en-CA" sz="1200" u="none" strike="noStrike" dirty="0">
                <a:solidFill>
                  <a:srgbClr val="000000"/>
                </a:solidFill>
                <a:effectLst/>
              </a:rPr>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34387C66-F801-24CF-00F6-9A61BB3A8300}"/>
              </a:ext>
            </a:extLst>
          </p:cNvPr>
          <p:cNvPicPr>
            <a:picLocks noChangeAspect="1"/>
          </p:cNvPicPr>
          <p:nvPr/>
        </p:nvPicPr>
        <p:blipFill>
          <a:blip r:embed="rId2"/>
          <a:stretch>
            <a:fillRect/>
          </a:stretch>
        </p:blipFill>
        <p:spPr>
          <a:xfrm>
            <a:off x="8801419" y="4624248"/>
            <a:ext cx="2552381" cy="1558425"/>
          </a:xfrm>
          <a:prstGeom prst="rect">
            <a:avLst/>
          </a:prstGeom>
        </p:spPr>
      </p:pic>
    </p:spTree>
    <p:extLst>
      <p:ext uri="{BB962C8B-B14F-4D97-AF65-F5344CB8AC3E}">
        <p14:creationId xmlns:p14="http://schemas.microsoft.com/office/powerpoint/2010/main" val="352338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Employee Evaluation</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6242222" cy="4551816"/>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Routinely meet with each employee personally to evaluate how well they are doing their jobs.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Employee evaluations are an opportunity for you to </a:t>
            </a:r>
            <a:r>
              <a:rPr lang="en-CA" sz="2400" b="1" u="none" strike="noStrike" dirty="0">
                <a:solidFill>
                  <a:srgbClr val="02816D"/>
                </a:solidFill>
                <a:effectLst/>
              </a:rPr>
              <a:t>understand your employees’ challenges, show appreciation, </a:t>
            </a:r>
            <a:r>
              <a:rPr lang="en-CA" sz="2400" u="none" strike="noStrike" dirty="0">
                <a:solidFill>
                  <a:srgbClr val="434343"/>
                </a:solidFill>
                <a:effectLst/>
              </a:rPr>
              <a:t>and </a:t>
            </a:r>
            <a:r>
              <a:rPr lang="en-CA" sz="2400" b="1" u="none" strike="noStrike" dirty="0">
                <a:solidFill>
                  <a:srgbClr val="02816D"/>
                </a:solidFill>
                <a:effectLst/>
              </a:rPr>
              <a:t>provide encouragement</a:t>
            </a:r>
            <a:r>
              <a:rPr lang="en-CA" sz="2400" u="none" strike="noStrike" dirty="0">
                <a:solidFill>
                  <a:srgbClr val="434343"/>
                </a:solidFill>
                <a:effectLst/>
              </a:rPr>
              <a:t>. </a:t>
            </a:r>
            <a:br>
              <a:rPr lang="en-CA" sz="24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16" name="Rounded Rectangle 15">
            <a:extLst>
              <a:ext uri="{FF2B5EF4-FFF2-40B4-BE49-F238E27FC236}">
                <a16:creationId xmlns:a16="http://schemas.microsoft.com/office/drawing/2014/main" id="{3F8CD17E-8814-5B67-F1C8-CEDADAD18EB8}"/>
              </a:ext>
            </a:extLst>
          </p:cNvPr>
          <p:cNvSpPr/>
          <p:nvPr/>
        </p:nvSpPr>
        <p:spPr>
          <a:xfrm>
            <a:off x="8537510" y="3077369"/>
            <a:ext cx="2652286" cy="2885083"/>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7EB3985-542B-9FAF-EED7-EAAD30491665}"/>
              </a:ext>
            </a:extLst>
          </p:cNvPr>
          <p:cNvPicPr>
            <a:picLocks noChangeAspect="1"/>
          </p:cNvPicPr>
          <p:nvPr/>
        </p:nvPicPr>
        <p:blipFill>
          <a:blip r:embed="rId2"/>
          <a:stretch>
            <a:fillRect/>
          </a:stretch>
        </p:blipFill>
        <p:spPr>
          <a:xfrm rot="19133891">
            <a:off x="7688158" y="3290387"/>
            <a:ext cx="2562366" cy="2459045"/>
          </a:xfrm>
          <a:prstGeom prst="rect">
            <a:avLst/>
          </a:prstGeom>
        </p:spPr>
      </p:pic>
      <p:pic>
        <p:nvPicPr>
          <p:cNvPr id="22" name="Picture 21">
            <a:extLst>
              <a:ext uri="{FF2B5EF4-FFF2-40B4-BE49-F238E27FC236}">
                <a16:creationId xmlns:a16="http://schemas.microsoft.com/office/drawing/2014/main" id="{7E03CDEF-DB45-4475-0802-1B82034A9D38}"/>
              </a:ext>
            </a:extLst>
          </p:cNvPr>
          <p:cNvPicPr>
            <a:picLocks noChangeAspect="1"/>
          </p:cNvPicPr>
          <p:nvPr/>
        </p:nvPicPr>
        <p:blipFill>
          <a:blip r:embed="rId3"/>
          <a:stretch>
            <a:fillRect/>
          </a:stretch>
        </p:blipFill>
        <p:spPr>
          <a:xfrm>
            <a:off x="9863653" y="3330246"/>
            <a:ext cx="746020" cy="746020"/>
          </a:xfrm>
          <a:prstGeom prst="rect">
            <a:avLst/>
          </a:prstGeom>
        </p:spPr>
      </p:pic>
      <p:pic>
        <p:nvPicPr>
          <p:cNvPr id="28" name="Picture 27" descr="A picture containing gold, night, light, amber&#10;&#10;Description automatically generated">
            <a:extLst>
              <a:ext uri="{FF2B5EF4-FFF2-40B4-BE49-F238E27FC236}">
                <a16:creationId xmlns:a16="http://schemas.microsoft.com/office/drawing/2014/main" id="{AD2A9087-3441-6C9B-9B9F-2C8095E9BA3C}"/>
              </a:ext>
            </a:extLst>
          </p:cNvPr>
          <p:cNvPicPr>
            <a:picLocks noChangeAspect="1"/>
          </p:cNvPicPr>
          <p:nvPr/>
        </p:nvPicPr>
        <p:blipFill rotWithShape="1">
          <a:blip r:embed="rId4"/>
          <a:srcRect l="66549" t="50000" r="2410" b="5633"/>
          <a:stretch/>
        </p:blipFill>
        <p:spPr>
          <a:xfrm>
            <a:off x="9847394" y="3324200"/>
            <a:ext cx="746021" cy="752066"/>
          </a:xfrm>
          <a:prstGeom prst="ellipse">
            <a:avLst/>
          </a:prstGeom>
        </p:spPr>
      </p:pic>
    </p:spTree>
    <p:extLst>
      <p:ext uri="{BB962C8B-B14F-4D97-AF65-F5344CB8AC3E}">
        <p14:creationId xmlns:p14="http://schemas.microsoft.com/office/powerpoint/2010/main" val="92081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Employee Retention</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7137400" cy="4551816"/>
          </a:xfrm>
        </p:spPr>
        <p:txBody>
          <a:bodyPr>
            <a:normAutofit fontScale="55000" lnSpcReduction="20000"/>
          </a:bodyPr>
          <a:lstStyle/>
          <a:p>
            <a:pPr marL="0" indent="0">
              <a:lnSpc>
                <a:spcPct val="130000"/>
              </a:lnSpc>
              <a:spcBef>
                <a:spcPts val="0"/>
              </a:spcBef>
              <a:buNone/>
            </a:pPr>
            <a:r>
              <a:rPr lang="en-CA" sz="3800" dirty="0">
                <a:solidFill>
                  <a:srgbClr val="434343"/>
                </a:solidFill>
              </a:rPr>
              <a:t>Motivated employees are efficient and contribute to the overall success of the company. </a:t>
            </a:r>
          </a:p>
          <a:p>
            <a:pPr marL="0" indent="0">
              <a:lnSpc>
                <a:spcPct val="130000"/>
              </a:lnSpc>
              <a:spcBef>
                <a:spcPts val="0"/>
              </a:spcBef>
              <a:buNone/>
            </a:pPr>
            <a:endParaRPr lang="en-CA" sz="3800" dirty="0">
              <a:solidFill>
                <a:srgbClr val="434343"/>
              </a:solidFill>
            </a:endParaRPr>
          </a:p>
          <a:p>
            <a:pPr marL="0" indent="0">
              <a:lnSpc>
                <a:spcPct val="130000"/>
              </a:lnSpc>
              <a:spcBef>
                <a:spcPts val="0"/>
              </a:spcBef>
              <a:buNone/>
            </a:pPr>
            <a:r>
              <a:rPr lang="en-CA" sz="3800" dirty="0">
                <a:solidFill>
                  <a:srgbClr val="434343"/>
                </a:solidFill>
              </a:rPr>
              <a:t>In addition to a safe and healthy work environment, it is important for your employees to know that you care about them and their needs. </a:t>
            </a:r>
          </a:p>
          <a:p>
            <a:pPr marL="0" indent="0">
              <a:lnSpc>
                <a:spcPct val="130000"/>
              </a:lnSpc>
              <a:spcBef>
                <a:spcPts val="0"/>
              </a:spcBef>
              <a:buNone/>
            </a:pPr>
            <a:endParaRPr lang="en-CA" sz="3800" dirty="0">
              <a:solidFill>
                <a:srgbClr val="434343"/>
              </a:solidFill>
            </a:endParaRPr>
          </a:p>
          <a:p>
            <a:pPr marL="0" indent="0">
              <a:lnSpc>
                <a:spcPct val="130000"/>
              </a:lnSpc>
              <a:spcBef>
                <a:spcPts val="0"/>
              </a:spcBef>
              <a:buNone/>
            </a:pPr>
            <a:r>
              <a:rPr lang="en-CA" sz="4400" b="1" dirty="0">
                <a:solidFill>
                  <a:srgbClr val="02816D"/>
                </a:solidFill>
              </a:rPr>
              <a:t>Offering perks or benefits </a:t>
            </a:r>
            <a:r>
              <a:rPr lang="en-CA" sz="3800" dirty="0">
                <a:solidFill>
                  <a:srgbClr val="434343"/>
                </a:solidFill>
              </a:rPr>
              <a:t>are some ways that you can motivate your employees.</a:t>
            </a:r>
            <a:br>
              <a:rPr lang="en-CA" sz="2400" dirty="0"/>
            </a:br>
            <a:br>
              <a:rPr lang="en-CA" sz="2400" dirty="0"/>
            </a:br>
            <a:br>
              <a:rPr lang="en-CA" sz="2400" dirty="0"/>
            </a:br>
            <a:br>
              <a:rPr lang="en-CA" sz="2400" dirty="0"/>
            </a:br>
            <a:br>
              <a:rPr lang="en-CA" sz="2400" dirty="0"/>
            </a:br>
            <a:endParaRPr lang="en-CA" sz="2400" u="none" strike="noStrike" dirty="0">
              <a:solidFill>
                <a:srgbClr val="434343"/>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EF2E4478-F2F0-8733-D94F-E4B9A718CAAF}"/>
              </a:ext>
            </a:extLst>
          </p:cNvPr>
          <p:cNvPicPr>
            <a:picLocks noChangeAspect="1"/>
          </p:cNvPicPr>
          <p:nvPr/>
        </p:nvPicPr>
        <p:blipFill>
          <a:blip r:embed="rId2"/>
          <a:stretch>
            <a:fillRect/>
          </a:stretch>
        </p:blipFill>
        <p:spPr>
          <a:xfrm>
            <a:off x="8727137" y="4144768"/>
            <a:ext cx="2078204" cy="1803400"/>
          </a:xfrm>
          <a:prstGeom prst="rect">
            <a:avLst/>
          </a:prstGeom>
        </p:spPr>
      </p:pic>
      <p:pic>
        <p:nvPicPr>
          <p:cNvPr id="7" name="Picture 6">
            <a:extLst>
              <a:ext uri="{FF2B5EF4-FFF2-40B4-BE49-F238E27FC236}">
                <a16:creationId xmlns:a16="http://schemas.microsoft.com/office/drawing/2014/main" id="{C333EE07-340F-F5DA-FCDC-3D1C33259510}"/>
              </a:ext>
            </a:extLst>
          </p:cNvPr>
          <p:cNvPicPr>
            <a:picLocks noChangeAspect="1"/>
          </p:cNvPicPr>
          <p:nvPr/>
        </p:nvPicPr>
        <p:blipFill>
          <a:blip r:embed="rId3"/>
          <a:stretch>
            <a:fillRect/>
          </a:stretch>
        </p:blipFill>
        <p:spPr>
          <a:xfrm rot="20745667">
            <a:off x="8351802" y="5052002"/>
            <a:ext cx="862718" cy="862718"/>
          </a:xfrm>
          <a:prstGeom prst="rect">
            <a:avLst/>
          </a:prstGeom>
        </p:spPr>
      </p:pic>
      <p:pic>
        <p:nvPicPr>
          <p:cNvPr id="8" name="Picture 7">
            <a:extLst>
              <a:ext uri="{FF2B5EF4-FFF2-40B4-BE49-F238E27FC236}">
                <a16:creationId xmlns:a16="http://schemas.microsoft.com/office/drawing/2014/main" id="{ED054EDA-7EBA-23C9-4634-A776E5F8711A}"/>
              </a:ext>
            </a:extLst>
          </p:cNvPr>
          <p:cNvPicPr>
            <a:picLocks noChangeAspect="1"/>
          </p:cNvPicPr>
          <p:nvPr/>
        </p:nvPicPr>
        <p:blipFill>
          <a:blip r:embed="rId4"/>
          <a:stretch>
            <a:fillRect/>
          </a:stretch>
        </p:blipFill>
        <p:spPr>
          <a:xfrm rot="20459392">
            <a:off x="9182488" y="3909056"/>
            <a:ext cx="862718" cy="790068"/>
          </a:xfrm>
          <a:prstGeom prst="rect">
            <a:avLst/>
          </a:prstGeom>
        </p:spPr>
      </p:pic>
      <p:pic>
        <p:nvPicPr>
          <p:cNvPr id="9" name="Picture 8" descr="A screenshot of a computer&#10;&#10;Description automatically generated with low confidence">
            <a:extLst>
              <a:ext uri="{FF2B5EF4-FFF2-40B4-BE49-F238E27FC236}">
                <a16:creationId xmlns:a16="http://schemas.microsoft.com/office/drawing/2014/main" id="{53908019-3A7F-C142-5366-239889FFADF7}"/>
              </a:ext>
            </a:extLst>
          </p:cNvPr>
          <p:cNvPicPr>
            <a:picLocks noChangeAspect="1"/>
          </p:cNvPicPr>
          <p:nvPr/>
        </p:nvPicPr>
        <p:blipFill rotWithShape="1">
          <a:blip r:embed="rId5"/>
          <a:srcRect l="6598" t="79132" r="78394" b="6888"/>
          <a:stretch/>
        </p:blipFill>
        <p:spPr>
          <a:xfrm>
            <a:off x="9872356" y="4752819"/>
            <a:ext cx="1353328" cy="1260617"/>
          </a:xfrm>
          <a:prstGeom prst="rect">
            <a:avLst/>
          </a:prstGeom>
        </p:spPr>
      </p:pic>
      <p:pic>
        <p:nvPicPr>
          <p:cNvPr id="10" name="Picture 9" descr="A picture containing gold, night, light, amber&#10;&#10;Description automatically generated">
            <a:extLst>
              <a:ext uri="{FF2B5EF4-FFF2-40B4-BE49-F238E27FC236}">
                <a16:creationId xmlns:a16="http://schemas.microsoft.com/office/drawing/2014/main" id="{AA0FB83D-DBDA-D64F-1B3A-F82D8817555F}"/>
              </a:ext>
            </a:extLst>
          </p:cNvPr>
          <p:cNvPicPr>
            <a:picLocks noChangeAspect="1"/>
          </p:cNvPicPr>
          <p:nvPr/>
        </p:nvPicPr>
        <p:blipFill rotWithShape="1">
          <a:blip r:embed="rId6"/>
          <a:srcRect l="66549" t="50000" r="2410" b="5633"/>
          <a:stretch/>
        </p:blipFill>
        <p:spPr>
          <a:xfrm rot="20805819">
            <a:off x="9226582" y="3958985"/>
            <a:ext cx="774529" cy="780806"/>
          </a:xfrm>
          <a:prstGeom prst="heart">
            <a:avLst/>
          </a:prstGeom>
        </p:spPr>
      </p:pic>
    </p:spTree>
    <p:extLst>
      <p:ext uri="{BB962C8B-B14F-4D97-AF65-F5344CB8AC3E}">
        <p14:creationId xmlns:p14="http://schemas.microsoft.com/office/powerpoint/2010/main" val="79884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Departing Employees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077200" cy="4551816"/>
          </a:xfrm>
        </p:spPr>
        <p:txBody>
          <a:bodyPr>
            <a:normAutofit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Employees may leave an organization when they resign, retire, or are terminated.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Your employee should be aware of the reason for their dismissal before they are let go.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If they have been underperforming, build a plan for improvement with them.  </a:t>
            </a:r>
            <a:r>
              <a:rPr lang="en-CA" sz="2400" dirty="0">
                <a:solidFill>
                  <a:srgbClr val="434343"/>
                </a:solidFill>
              </a:rPr>
              <a:t>U</a:t>
            </a:r>
            <a:r>
              <a:rPr lang="en-CA" sz="2400" u="none" strike="noStrike" dirty="0">
                <a:solidFill>
                  <a:srgbClr val="434343"/>
                </a:solidFill>
                <a:effectLst/>
              </a:rPr>
              <a:t>se termination as the final option if all avenues have been exhausted.</a:t>
            </a:r>
            <a:br>
              <a:rPr lang="en-CA" sz="24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descr="A screenshot of a computer&#10;&#10;Description automatically generated with low confidence">
            <a:extLst>
              <a:ext uri="{FF2B5EF4-FFF2-40B4-BE49-F238E27FC236}">
                <a16:creationId xmlns:a16="http://schemas.microsoft.com/office/drawing/2014/main" id="{CC9F01A2-7EC4-74FC-D8D9-CC53AFFAC6CC}"/>
              </a:ext>
            </a:extLst>
          </p:cNvPr>
          <p:cNvPicPr>
            <a:picLocks noChangeAspect="1"/>
          </p:cNvPicPr>
          <p:nvPr/>
        </p:nvPicPr>
        <p:blipFill rotWithShape="1">
          <a:blip r:embed="rId2"/>
          <a:srcRect l="63890" t="36856" r="12036" b="44419"/>
          <a:stretch/>
        </p:blipFill>
        <p:spPr>
          <a:xfrm rot="21122238">
            <a:off x="9601158" y="2268518"/>
            <a:ext cx="2002942" cy="155787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7A6E963E-308A-CBE9-FA2F-14CF22A81DE0}"/>
              </a:ext>
            </a:extLst>
          </p:cNvPr>
          <p:cNvPicPr>
            <a:picLocks noChangeAspect="1"/>
          </p:cNvPicPr>
          <p:nvPr/>
        </p:nvPicPr>
        <p:blipFill rotWithShape="1">
          <a:blip r:embed="rId3"/>
          <a:srcRect l="10826" t="50000" r="38704" b="30015"/>
          <a:stretch/>
        </p:blipFill>
        <p:spPr>
          <a:xfrm rot="20106477">
            <a:off x="6248644" y="3853942"/>
            <a:ext cx="4199098" cy="1662735"/>
          </a:xfrm>
          <a:prstGeom prst="rect">
            <a:avLst/>
          </a:prstGeom>
        </p:spPr>
      </p:pic>
    </p:spTree>
    <p:extLst>
      <p:ext uri="{BB962C8B-B14F-4D97-AF65-F5344CB8AC3E}">
        <p14:creationId xmlns:p14="http://schemas.microsoft.com/office/powerpoint/2010/main" val="23396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72D6D-24CE-3BB7-8B20-CFB2F9422DF8}"/>
              </a:ext>
            </a:extLst>
          </p:cNvPr>
          <p:cNvSpPr/>
          <p:nvPr/>
        </p:nvSpPr>
        <p:spPr>
          <a:xfrm flipH="1">
            <a:off x="7577958" y="-1"/>
            <a:ext cx="4614042" cy="6858001"/>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816D"/>
              </a:solidFill>
            </a:endParaRPr>
          </a:p>
        </p:txBody>
      </p:sp>
      <p:sp>
        <p:nvSpPr>
          <p:cNvPr id="3" name="Content Placeholder 2">
            <a:extLst>
              <a:ext uri="{FF2B5EF4-FFF2-40B4-BE49-F238E27FC236}">
                <a16:creationId xmlns:a16="http://schemas.microsoft.com/office/drawing/2014/main" id="{B9FD2223-3FEC-929C-4DBE-17B07850BFDD}"/>
              </a:ext>
            </a:extLst>
          </p:cNvPr>
          <p:cNvSpPr>
            <a:spLocks noGrp="1"/>
          </p:cNvSpPr>
          <p:nvPr>
            <p:ph idx="1"/>
          </p:nvPr>
        </p:nvSpPr>
        <p:spPr>
          <a:xfrm>
            <a:off x="838199" y="719345"/>
            <a:ext cx="5355771" cy="5273719"/>
          </a:xfrm>
        </p:spPr>
        <p:txBody>
          <a:bodyPr anchor="ctr">
            <a:normAutofit/>
          </a:bodyPr>
          <a:lstStyle/>
          <a:p>
            <a:pPr marL="0" indent="0">
              <a:lnSpc>
                <a:spcPct val="100000"/>
              </a:lnSpc>
              <a:buNone/>
            </a:pPr>
            <a:r>
              <a:rPr lang="en-CA" sz="2400" b="1" u="none" strike="noStrike" dirty="0">
                <a:solidFill>
                  <a:srgbClr val="434343"/>
                </a:solidFill>
                <a:effectLst/>
                <a:latin typeface="Ilisarniq Demi" pitchFamily="2" charset="77"/>
              </a:rPr>
              <a:t>Small business owners wear many hats.</a:t>
            </a:r>
          </a:p>
          <a:p>
            <a:pPr marL="0" indent="0" rtl="0">
              <a:lnSpc>
                <a:spcPct val="100000"/>
              </a:lnSpc>
              <a:spcBef>
                <a:spcPts val="0"/>
              </a:spcBef>
              <a:spcAft>
                <a:spcPts val="0"/>
              </a:spcAft>
              <a:buNone/>
            </a:pPr>
            <a:endParaRPr lang="en-CA" sz="1800" u="none" strike="noStrike" dirty="0">
              <a:solidFill>
                <a:srgbClr val="434343"/>
              </a:solidFill>
              <a:effectLst/>
            </a:endParaRPr>
          </a:p>
          <a:p>
            <a:pPr marL="0" indent="0" rtl="0">
              <a:lnSpc>
                <a:spcPct val="100000"/>
              </a:lnSpc>
              <a:spcBef>
                <a:spcPts val="0"/>
              </a:spcBef>
              <a:spcAft>
                <a:spcPts val="0"/>
              </a:spcAft>
              <a:buNone/>
            </a:pPr>
            <a:r>
              <a:rPr lang="en-CA" sz="1800" u="none" strike="noStrike" dirty="0">
                <a:solidFill>
                  <a:srgbClr val="434343"/>
                </a:solidFill>
                <a:effectLst/>
              </a:rPr>
              <a:t>They are designers, accountants, salespeople, marketers, and more for </a:t>
            </a:r>
            <a:br>
              <a:rPr lang="en-CA" sz="1800" u="none" strike="noStrike" dirty="0">
                <a:solidFill>
                  <a:srgbClr val="434343"/>
                </a:solidFill>
                <a:effectLst/>
              </a:rPr>
            </a:br>
            <a:r>
              <a:rPr lang="en-CA" sz="1800" u="none" strike="noStrike" dirty="0">
                <a:solidFill>
                  <a:srgbClr val="434343"/>
                </a:solidFill>
                <a:effectLst/>
              </a:rPr>
              <a:t>their businesses. </a:t>
            </a:r>
          </a:p>
          <a:p>
            <a:pPr marL="0" indent="0" rtl="0">
              <a:lnSpc>
                <a:spcPct val="100000"/>
              </a:lnSpc>
              <a:spcBef>
                <a:spcPts val="0"/>
              </a:spcBef>
              <a:spcAft>
                <a:spcPts val="0"/>
              </a:spcAft>
              <a:buNone/>
            </a:pPr>
            <a:endParaRPr lang="en-CA" sz="1800" dirty="0">
              <a:solidFill>
                <a:srgbClr val="434343"/>
              </a:solidFill>
            </a:endParaRPr>
          </a:p>
          <a:p>
            <a:pPr marL="0" indent="0" rtl="0">
              <a:lnSpc>
                <a:spcPct val="110000"/>
              </a:lnSpc>
              <a:spcBef>
                <a:spcPts val="0"/>
              </a:spcBef>
              <a:spcAft>
                <a:spcPts val="0"/>
              </a:spcAft>
              <a:buNone/>
            </a:pPr>
            <a:r>
              <a:rPr lang="en-CA" sz="1800" u="none" strike="noStrike" dirty="0">
                <a:solidFill>
                  <a:srgbClr val="434343"/>
                </a:solidFill>
                <a:effectLst/>
              </a:rPr>
              <a:t>And, as</a:t>
            </a:r>
            <a:r>
              <a:rPr lang="en-CA" sz="1800" dirty="0">
                <a:solidFill>
                  <a:srgbClr val="434343"/>
                </a:solidFill>
              </a:rPr>
              <a:t> </a:t>
            </a:r>
            <a:r>
              <a:rPr lang="en-CA" sz="1800" u="none" strike="noStrike" dirty="0">
                <a:solidFill>
                  <a:srgbClr val="434343"/>
                </a:solidFill>
                <a:effectLst/>
              </a:rPr>
              <a:t>your business grows, </a:t>
            </a:r>
            <a:br>
              <a:rPr lang="en-CA" sz="1800" u="none" strike="noStrike" dirty="0">
                <a:solidFill>
                  <a:srgbClr val="434343"/>
                </a:solidFill>
                <a:effectLst/>
              </a:rPr>
            </a:br>
            <a:r>
              <a:rPr lang="en-CA" sz="1800" u="none" strike="noStrike" dirty="0">
                <a:solidFill>
                  <a:srgbClr val="434343"/>
                </a:solidFill>
                <a:effectLst/>
              </a:rPr>
              <a:t>your workforce should grow too.</a:t>
            </a:r>
          </a:p>
        </p:txBody>
      </p:sp>
      <p:pic>
        <p:nvPicPr>
          <p:cNvPr id="4" name="Picture 3" descr="A screenshot of a computer&#10;&#10;Description automatically generated with low confidence">
            <a:extLst>
              <a:ext uri="{FF2B5EF4-FFF2-40B4-BE49-F238E27FC236}">
                <a16:creationId xmlns:a16="http://schemas.microsoft.com/office/drawing/2014/main" id="{012C0EBC-BB41-5051-BE49-436FFA67DD85}"/>
              </a:ext>
            </a:extLst>
          </p:cNvPr>
          <p:cNvPicPr>
            <a:picLocks noChangeAspect="1"/>
          </p:cNvPicPr>
          <p:nvPr/>
        </p:nvPicPr>
        <p:blipFill rotWithShape="1">
          <a:blip r:embed="rId2"/>
          <a:srcRect l="70000" t="25256" r="9815" b="51296"/>
          <a:stretch/>
        </p:blipFill>
        <p:spPr>
          <a:xfrm rot="614385">
            <a:off x="8721116" y="-355192"/>
            <a:ext cx="2950882" cy="3427920"/>
          </a:xfrm>
          <a:prstGeom prst="rect">
            <a:avLst/>
          </a:prstGeom>
        </p:spPr>
      </p:pic>
      <p:pic>
        <p:nvPicPr>
          <p:cNvPr id="5" name="Picture 4">
            <a:extLst>
              <a:ext uri="{FF2B5EF4-FFF2-40B4-BE49-F238E27FC236}">
                <a16:creationId xmlns:a16="http://schemas.microsoft.com/office/drawing/2014/main" id="{0FA5A409-37EA-DC15-57E5-C331C95A78BA}"/>
              </a:ext>
            </a:extLst>
          </p:cNvPr>
          <p:cNvPicPr>
            <a:picLocks noChangeAspect="1"/>
          </p:cNvPicPr>
          <p:nvPr/>
        </p:nvPicPr>
        <p:blipFill>
          <a:blip r:embed="rId3"/>
          <a:stretch>
            <a:fillRect/>
          </a:stretch>
        </p:blipFill>
        <p:spPr>
          <a:xfrm rot="20530368">
            <a:off x="8899676" y="4309306"/>
            <a:ext cx="2806582" cy="1645526"/>
          </a:xfrm>
          <a:prstGeom prst="rect">
            <a:avLst/>
          </a:prstGeom>
        </p:spPr>
      </p:pic>
      <p:pic>
        <p:nvPicPr>
          <p:cNvPr id="9" name="Picture 8">
            <a:extLst>
              <a:ext uri="{FF2B5EF4-FFF2-40B4-BE49-F238E27FC236}">
                <a16:creationId xmlns:a16="http://schemas.microsoft.com/office/drawing/2014/main" id="{68FC88FA-CB49-552D-0139-0F898212DDC9}"/>
              </a:ext>
            </a:extLst>
          </p:cNvPr>
          <p:cNvPicPr>
            <a:picLocks noChangeAspect="1"/>
          </p:cNvPicPr>
          <p:nvPr/>
        </p:nvPicPr>
        <p:blipFill>
          <a:blip r:embed="rId4"/>
          <a:stretch>
            <a:fillRect/>
          </a:stretch>
        </p:blipFill>
        <p:spPr>
          <a:xfrm rot="696538">
            <a:off x="7192089" y="5422781"/>
            <a:ext cx="933004" cy="684203"/>
          </a:xfrm>
          <a:prstGeom prst="rect">
            <a:avLst/>
          </a:prstGeom>
        </p:spPr>
      </p:pic>
      <p:pic>
        <p:nvPicPr>
          <p:cNvPr id="13" name="Picture 12">
            <a:extLst>
              <a:ext uri="{FF2B5EF4-FFF2-40B4-BE49-F238E27FC236}">
                <a16:creationId xmlns:a16="http://schemas.microsoft.com/office/drawing/2014/main" id="{1C039043-E8E3-14BF-A12A-0406709DA14D}"/>
              </a:ext>
            </a:extLst>
          </p:cNvPr>
          <p:cNvPicPr>
            <a:picLocks noChangeAspect="1"/>
          </p:cNvPicPr>
          <p:nvPr/>
        </p:nvPicPr>
        <p:blipFill>
          <a:blip r:embed="rId5"/>
          <a:stretch>
            <a:fillRect/>
          </a:stretch>
        </p:blipFill>
        <p:spPr>
          <a:xfrm>
            <a:off x="7416162" y="1489059"/>
            <a:ext cx="993288" cy="487130"/>
          </a:xfrm>
          <a:prstGeom prst="rect">
            <a:avLst/>
          </a:prstGeom>
        </p:spPr>
      </p:pic>
      <p:pic>
        <p:nvPicPr>
          <p:cNvPr id="14" name="Picture 13">
            <a:extLst>
              <a:ext uri="{FF2B5EF4-FFF2-40B4-BE49-F238E27FC236}">
                <a16:creationId xmlns:a16="http://schemas.microsoft.com/office/drawing/2014/main" id="{56B750FB-E35A-6378-B624-F8FEA0918D9E}"/>
              </a:ext>
            </a:extLst>
          </p:cNvPr>
          <p:cNvPicPr>
            <a:picLocks noChangeAspect="1"/>
          </p:cNvPicPr>
          <p:nvPr/>
        </p:nvPicPr>
        <p:blipFill>
          <a:blip r:embed="rId6"/>
          <a:stretch>
            <a:fillRect/>
          </a:stretch>
        </p:blipFill>
        <p:spPr>
          <a:xfrm>
            <a:off x="10527030" y="3428999"/>
            <a:ext cx="720090" cy="528066"/>
          </a:xfrm>
          <a:prstGeom prst="rect">
            <a:avLst/>
          </a:prstGeom>
        </p:spPr>
      </p:pic>
      <p:pic>
        <p:nvPicPr>
          <p:cNvPr id="15" name="Picture 14">
            <a:extLst>
              <a:ext uri="{FF2B5EF4-FFF2-40B4-BE49-F238E27FC236}">
                <a16:creationId xmlns:a16="http://schemas.microsoft.com/office/drawing/2014/main" id="{F5538DC7-7C20-9D56-2A99-60096B2FE3E4}"/>
              </a:ext>
            </a:extLst>
          </p:cNvPr>
          <p:cNvPicPr>
            <a:picLocks noChangeAspect="1"/>
          </p:cNvPicPr>
          <p:nvPr/>
        </p:nvPicPr>
        <p:blipFill>
          <a:blip r:embed="rId7"/>
          <a:stretch>
            <a:fillRect/>
          </a:stretch>
        </p:blipFill>
        <p:spPr>
          <a:xfrm>
            <a:off x="7964884" y="4946649"/>
            <a:ext cx="196851" cy="196851"/>
          </a:xfrm>
          <a:prstGeom prst="rect">
            <a:avLst/>
          </a:prstGeom>
        </p:spPr>
      </p:pic>
      <p:pic>
        <p:nvPicPr>
          <p:cNvPr id="16" name="Picture 15">
            <a:extLst>
              <a:ext uri="{FF2B5EF4-FFF2-40B4-BE49-F238E27FC236}">
                <a16:creationId xmlns:a16="http://schemas.microsoft.com/office/drawing/2014/main" id="{03A18C29-16FB-53B7-0562-35F89D49A967}"/>
              </a:ext>
            </a:extLst>
          </p:cNvPr>
          <p:cNvPicPr>
            <a:picLocks noChangeAspect="1"/>
          </p:cNvPicPr>
          <p:nvPr/>
        </p:nvPicPr>
        <p:blipFill>
          <a:blip r:embed="rId7"/>
          <a:stretch>
            <a:fillRect/>
          </a:stretch>
        </p:blipFill>
        <p:spPr>
          <a:xfrm>
            <a:off x="9377124" y="3209289"/>
            <a:ext cx="196851" cy="196851"/>
          </a:xfrm>
          <a:prstGeom prst="rect">
            <a:avLst/>
          </a:prstGeom>
        </p:spPr>
      </p:pic>
      <p:pic>
        <p:nvPicPr>
          <p:cNvPr id="17" name="Picture 16">
            <a:extLst>
              <a:ext uri="{FF2B5EF4-FFF2-40B4-BE49-F238E27FC236}">
                <a16:creationId xmlns:a16="http://schemas.microsoft.com/office/drawing/2014/main" id="{1286AECE-5C48-A1F2-EF3C-887ACA2959CE}"/>
              </a:ext>
            </a:extLst>
          </p:cNvPr>
          <p:cNvPicPr>
            <a:picLocks noChangeAspect="1"/>
          </p:cNvPicPr>
          <p:nvPr/>
        </p:nvPicPr>
        <p:blipFill>
          <a:blip r:embed="rId7"/>
          <a:stretch>
            <a:fillRect/>
          </a:stretch>
        </p:blipFill>
        <p:spPr>
          <a:xfrm>
            <a:off x="6948884" y="953769"/>
            <a:ext cx="196851" cy="196851"/>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2F56E6DD-2D3F-75D9-345E-B742F3A6DB17}"/>
              </a:ext>
            </a:extLst>
          </p:cNvPr>
          <p:cNvPicPr>
            <a:picLocks noChangeAspect="1"/>
          </p:cNvPicPr>
          <p:nvPr/>
        </p:nvPicPr>
        <p:blipFill>
          <a:blip r:embed="rId8"/>
          <a:stretch>
            <a:fillRect/>
          </a:stretch>
        </p:blipFill>
        <p:spPr>
          <a:xfrm>
            <a:off x="6799516" y="2882136"/>
            <a:ext cx="2138753" cy="1305873"/>
          </a:xfrm>
          <a:prstGeom prst="rect">
            <a:avLst/>
          </a:prstGeom>
        </p:spPr>
      </p:pic>
    </p:spTree>
    <p:extLst>
      <p:ext uri="{BB962C8B-B14F-4D97-AF65-F5344CB8AC3E}">
        <p14:creationId xmlns:p14="http://schemas.microsoft.com/office/powerpoint/2010/main" val="234827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8813F12-77E1-FFB8-AED9-626E5E1C4A88}"/>
              </a:ext>
            </a:extLst>
          </p:cNvPr>
          <p:cNvSpPr/>
          <p:nvPr/>
        </p:nvSpPr>
        <p:spPr>
          <a:xfrm>
            <a:off x="838199" y="4432719"/>
            <a:ext cx="6735793" cy="1608084"/>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Employer Obligations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4"/>
            <a:ext cx="10668000" cy="2271552"/>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It is the employers’ responsibility to abide by federal, provincial and territorial employee standards regarding employee termination. When you let your employee go, give them a written notice of termination, decide if you need to give them a severance package, and give them a T4 slip. </a:t>
            </a:r>
            <a:br>
              <a:rPr lang="en-CA" sz="2400" dirty="0"/>
            </a:br>
            <a:br>
              <a:rPr lang="en-CA" sz="1200" dirty="0"/>
            </a:br>
            <a:br>
              <a:rPr lang="en-CA" sz="1200" dirty="0"/>
            </a:br>
            <a:br>
              <a:rPr lang="en-CA" sz="12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A64A2D9-48FB-0771-243E-27927E9F9F7C}"/>
              </a:ext>
            </a:extLst>
          </p:cNvPr>
          <p:cNvSpPr txBox="1"/>
          <p:nvPr/>
        </p:nvSpPr>
        <p:spPr>
          <a:xfrm>
            <a:off x="1192505" y="4775096"/>
            <a:ext cx="6098874" cy="964880"/>
          </a:xfrm>
          <a:prstGeom prst="rect">
            <a:avLst/>
          </a:prstGeom>
          <a:noFill/>
        </p:spPr>
        <p:txBody>
          <a:bodyPr wrap="square">
            <a:spAutoFit/>
          </a:bodyPr>
          <a:lstStyle/>
          <a:p>
            <a:pPr>
              <a:lnSpc>
                <a:spcPct val="110000"/>
              </a:lnSpc>
            </a:pPr>
            <a:r>
              <a:rPr lang="en-CA" sz="1800" b="1" u="sng" strike="noStrike" dirty="0">
                <a:solidFill>
                  <a:srgbClr val="02816D"/>
                </a:solidFill>
                <a:effectLst/>
                <a:latin typeface="Ilisarniq" pitchFamily="2" charset="77"/>
                <a:hlinkClick r:id="rId2">
                  <a:extLst>
                    <a:ext uri="{A12FA001-AC4F-418D-AE19-62706E023703}">
                      <ahyp:hlinkClr xmlns:ahyp="http://schemas.microsoft.com/office/drawing/2018/hyperlinkcolor" val="tx"/>
                    </a:ext>
                  </a:extLst>
                </a:hlinkClick>
              </a:rPr>
              <a:t>Severance</a:t>
            </a:r>
            <a:r>
              <a:rPr lang="en-CA" sz="1800" u="none" strike="noStrike" dirty="0">
                <a:solidFill>
                  <a:srgbClr val="02816D"/>
                </a:solidFill>
                <a:effectLst/>
                <a:latin typeface="Ilisarniq" pitchFamily="2" charset="77"/>
              </a:rPr>
              <a:t> </a:t>
            </a:r>
            <a:r>
              <a:rPr lang="en-CA" sz="1800" u="none" strike="noStrike" dirty="0">
                <a:solidFill>
                  <a:srgbClr val="434343"/>
                </a:solidFill>
                <a:effectLst/>
                <a:latin typeface="Ilisarniq" pitchFamily="2" charset="77"/>
              </a:rPr>
              <a:t>is usually calculated based on the reason for termination, length of their service, seniority of their role, and their current salary.</a:t>
            </a:r>
            <a:endParaRPr lang="en-US" dirty="0">
              <a:latin typeface="Ilisarniq" pitchFamily="2" charset="77"/>
            </a:endParaRPr>
          </a:p>
        </p:txBody>
      </p:sp>
      <p:pic>
        <p:nvPicPr>
          <p:cNvPr id="7" name="Picture 6">
            <a:extLst>
              <a:ext uri="{FF2B5EF4-FFF2-40B4-BE49-F238E27FC236}">
                <a16:creationId xmlns:a16="http://schemas.microsoft.com/office/drawing/2014/main" id="{7F371058-7E7D-44BD-0E6A-61C26B7EEE4A}"/>
              </a:ext>
            </a:extLst>
          </p:cNvPr>
          <p:cNvPicPr>
            <a:picLocks noChangeAspect="1"/>
          </p:cNvPicPr>
          <p:nvPr/>
        </p:nvPicPr>
        <p:blipFill>
          <a:blip r:embed="rId3"/>
          <a:stretch>
            <a:fillRect/>
          </a:stretch>
        </p:blipFill>
        <p:spPr>
          <a:xfrm rot="696538">
            <a:off x="9503203" y="5536952"/>
            <a:ext cx="933004" cy="684203"/>
          </a:xfrm>
          <a:prstGeom prst="rect">
            <a:avLst/>
          </a:prstGeom>
        </p:spPr>
      </p:pic>
      <p:pic>
        <p:nvPicPr>
          <p:cNvPr id="9" name="Picture 8">
            <a:extLst>
              <a:ext uri="{FF2B5EF4-FFF2-40B4-BE49-F238E27FC236}">
                <a16:creationId xmlns:a16="http://schemas.microsoft.com/office/drawing/2014/main" id="{227FBA31-34F9-C709-C861-2031BC84D302}"/>
              </a:ext>
            </a:extLst>
          </p:cNvPr>
          <p:cNvPicPr>
            <a:picLocks noChangeAspect="1"/>
          </p:cNvPicPr>
          <p:nvPr/>
        </p:nvPicPr>
        <p:blipFill>
          <a:blip r:embed="rId4"/>
          <a:stretch>
            <a:fillRect/>
          </a:stretch>
        </p:blipFill>
        <p:spPr>
          <a:xfrm rot="20496201">
            <a:off x="10553721" y="4571588"/>
            <a:ext cx="873702" cy="640715"/>
          </a:xfrm>
          <a:prstGeom prst="rect">
            <a:avLst/>
          </a:prstGeom>
        </p:spPr>
      </p:pic>
    </p:spTree>
    <p:extLst>
      <p:ext uri="{BB962C8B-B14F-4D97-AF65-F5344CB8AC3E}">
        <p14:creationId xmlns:p14="http://schemas.microsoft.com/office/powerpoint/2010/main" val="228143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Retiring Employees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412480" cy="4551816"/>
          </a:xfrm>
        </p:spPr>
        <p:txBody>
          <a:bodyPr>
            <a:normAutofit fontScale="92500" lnSpcReduction="20000"/>
          </a:bodyPr>
          <a:lstStyle/>
          <a:p>
            <a:pPr marL="0" indent="0" algn="l" rtl="0">
              <a:lnSpc>
                <a:spcPct val="110000"/>
              </a:lnSpc>
              <a:spcBef>
                <a:spcPts val="0"/>
              </a:spcBef>
              <a:spcAft>
                <a:spcPts val="0"/>
              </a:spcAft>
              <a:buNone/>
            </a:pPr>
            <a:r>
              <a:rPr lang="en-CA" sz="2400" u="none" strike="noStrike" dirty="0">
                <a:solidFill>
                  <a:srgbClr val="434343"/>
                </a:solidFill>
                <a:effectLst/>
              </a:rPr>
              <a:t>Employees can choose when to retire but the transition can often be emotionally and financially challenging. </a:t>
            </a:r>
          </a:p>
          <a:p>
            <a:pPr marL="0" indent="0" algn="l" rtl="0">
              <a:lnSpc>
                <a:spcPct val="110000"/>
              </a:lnSpc>
              <a:spcBef>
                <a:spcPts val="0"/>
              </a:spcBef>
              <a:spcAft>
                <a:spcPts val="0"/>
              </a:spcAft>
              <a:buNone/>
            </a:pPr>
            <a:endParaRPr lang="en-CA" sz="1800" dirty="0">
              <a:solidFill>
                <a:srgbClr val="434343"/>
              </a:solidFill>
            </a:endParaRPr>
          </a:p>
          <a:p>
            <a:pPr marL="0" indent="0" algn="l" rtl="0">
              <a:lnSpc>
                <a:spcPct val="130000"/>
              </a:lnSpc>
              <a:spcBef>
                <a:spcPts val="0"/>
              </a:spcBef>
              <a:spcAft>
                <a:spcPts val="0"/>
              </a:spcAft>
              <a:buNone/>
            </a:pPr>
            <a:r>
              <a:rPr lang="en-CA" sz="1800" b="1" u="none" strike="noStrike" dirty="0">
                <a:solidFill>
                  <a:srgbClr val="B94B24"/>
                </a:solidFill>
                <a:effectLst/>
              </a:rPr>
              <a:t>YOU CAN SUPPORT YOUR EMPLOYEES DURING THIS TRANSITION BY: </a:t>
            </a:r>
            <a:endParaRPr lang="en-CA" sz="1200" b="1" u="none" strike="noStrike" dirty="0">
              <a:solidFill>
                <a:srgbClr val="B94B24"/>
              </a:solidFill>
              <a:effectLst/>
            </a:endParaRP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Discussing flexible work options during the transition period</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Offering counselling or other mental health support</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Providing financial advice through HR or a financial planner </a:t>
            </a:r>
          </a:p>
          <a:p>
            <a:pPr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rPr>
              <a:t>Showing your appreciation through a retirement party or gifts</a:t>
            </a:r>
          </a:p>
          <a:p>
            <a:pPr algn="l" rtl="0">
              <a:lnSpc>
                <a:spcPct val="130000"/>
              </a:lnSpc>
              <a:spcBef>
                <a:spcPts val="0"/>
              </a:spcBef>
              <a:spcAft>
                <a:spcPts val="0"/>
              </a:spcAft>
            </a:pPr>
            <a:r>
              <a:rPr lang="en-CA" sz="1800" u="none" strike="noStrike" dirty="0">
                <a:solidFill>
                  <a:srgbClr val="434343"/>
                </a:solidFill>
                <a:effectLst/>
              </a:rPr>
              <a:t>Employees are eligible to receive a pension and a retiring allowance when they retire.</a:t>
            </a:r>
            <a:br>
              <a:rPr lang="en-CA" sz="1200" dirty="0"/>
            </a:br>
            <a:br>
              <a:rPr lang="en-CA" sz="1200" dirty="0"/>
            </a:br>
            <a:br>
              <a:rPr lang="en-CA" sz="1200" dirty="0"/>
            </a:br>
            <a:br>
              <a:rPr lang="en-CA" sz="12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5697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7D48F1-2702-B1BB-697F-DDA540333AFC}"/>
              </a:ext>
            </a:extLst>
          </p:cNvPr>
          <p:cNvPicPr>
            <a:picLocks noChangeAspect="1"/>
          </p:cNvPicPr>
          <p:nvPr/>
        </p:nvPicPr>
        <p:blipFill>
          <a:blip r:embed="rId2"/>
          <a:stretch>
            <a:fillRect/>
          </a:stretch>
        </p:blipFill>
        <p:spPr>
          <a:xfrm>
            <a:off x="9427936" y="4547326"/>
            <a:ext cx="2078204" cy="1803400"/>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Record of Employment</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077200" cy="4551816"/>
          </a:xfrm>
        </p:spPr>
        <p:txBody>
          <a:bodyPr>
            <a:normAutofit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A </a:t>
            </a:r>
            <a:r>
              <a:rPr lang="en-CA" sz="2400" b="1" u="sng" strike="noStrike" dirty="0">
                <a:solidFill>
                  <a:srgbClr val="02816D"/>
                </a:solidFill>
                <a:effectLst/>
                <a:hlinkClick r:id="rId3">
                  <a:extLst>
                    <a:ext uri="{A12FA001-AC4F-418D-AE19-62706E023703}">
                      <ahyp:hlinkClr xmlns:ahyp="http://schemas.microsoft.com/office/drawing/2018/hyperlinkcolor" val="tx"/>
                    </a:ext>
                  </a:extLst>
                </a:hlinkClick>
              </a:rPr>
              <a:t>record of employment (ROE)</a:t>
            </a:r>
            <a:r>
              <a:rPr lang="en-CA" sz="2400" b="1" u="none" strike="noStrike" dirty="0">
                <a:solidFill>
                  <a:srgbClr val="02816D"/>
                </a:solidFill>
                <a:effectLst/>
              </a:rPr>
              <a:t> </a:t>
            </a:r>
            <a:r>
              <a:rPr lang="en-CA" sz="2400" u="none" strike="noStrike" dirty="0">
                <a:solidFill>
                  <a:srgbClr val="434343"/>
                </a:solidFill>
                <a:effectLst/>
              </a:rPr>
              <a:t>is necessary to apply for Employment Insurance (EI) benefits.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It provides information on employment history.</a:t>
            </a:r>
            <a:endParaRPr lang="en-CA" sz="2400" dirty="0">
              <a:solidFill>
                <a:srgbClr val="434343"/>
              </a:solidFill>
            </a:endParaRPr>
          </a:p>
          <a:p>
            <a:pPr marL="0" indent="0" algn="l" rtl="0">
              <a:lnSpc>
                <a:spcPct val="110000"/>
              </a:lnSpc>
              <a:spcBef>
                <a:spcPts val="0"/>
              </a:spcBef>
              <a:spcAft>
                <a:spcPts val="0"/>
              </a:spcAft>
              <a:buNone/>
            </a:pPr>
            <a:endParaRPr lang="en-CA" sz="2400" u="none" strike="noStrike" dirty="0">
              <a:solidFill>
                <a:srgbClr val="434343"/>
              </a:solidFill>
              <a:effectLst/>
            </a:endParaRPr>
          </a:p>
          <a:p>
            <a:pPr marL="0" indent="0" algn="l" rtl="0">
              <a:lnSpc>
                <a:spcPct val="110000"/>
              </a:lnSpc>
              <a:spcBef>
                <a:spcPts val="0"/>
              </a:spcBef>
              <a:spcAft>
                <a:spcPts val="0"/>
              </a:spcAft>
              <a:buNone/>
            </a:pPr>
            <a:r>
              <a:rPr lang="en-CA" sz="2400" u="none" strike="noStrike" dirty="0">
                <a:solidFill>
                  <a:srgbClr val="434343"/>
                </a:solidFill>
                <a:effectLst/>
              </a:rPr>
              <a:t>Employers have to issue an ROE if your staff is let go either temporarily or permanently.</a:t>
            </a:r>
            <a:br>
              <a:rPr lang="en-CA" sz="2400" dirty="0"/>
            </a:br>
            <a:br>
              <a:rPr lang="en-CA" sz="2400" dirty="0"/>
            </a:br>
            <a:br>
              <a:rPr lang="en-CA" sz="1200" dirty="0"/>
            </a:br>
            <a:br>
              <a:rPr lang="en-CA" sz="1200" dirty="0"/>
            </a:br>
            <a:br>
              <a:rPr lang="en-CA" sz="12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8CA9CCC0-7DF7-3958-4111-6BE6B09982E1}"/>
              </a:ext>
            </a:extLst>
          </p:cNvPr>
          <p:cNvPicPr>
            <a:picLocks noChangeAspect="1"/>
          </p:cNvPicPr>
          <p:nvPr/>
        </p:nvPicPr>
        <p:blipFill>
          <a:blip r:embed="rId4"/>
          <a:stretch>
            <a:fillRect/>
          </a:stretch>
        </p:blipFill>
        <p:spPr>
          <a:xfrm rot="20530368">
            <a:off x="8515051" y="3982119"/>
            <a:ext cx="2806582" cy="1645526"/>
          </a:xfrm>
          <a:prstGeom prst="rect">
            <a:avLst/>
          </a:prstGeom>
        </p:spPr>
      </p:pic>
    </p:spTree>
    <p:extLst>
      <p:ext uri="{BB962C8B-B14F-4D97-AF65-F5344CB8AC3E}">
        <p14:creationId xmlns:p14="http://schemas.microsoft.com/office/powerpoint/2010/main" val="11641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Exit Interviews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3"/>
            <a:ext cx="6970487" cy="4551816"/>
          </a:xfrm>
        </p:spPr>
        <p:txBody>
          <a:bodyPr>
            <a:normAutofit fontScale="92500"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You should also consider holding an exit interview to gain insight on the departing employee’s experience with your business.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Exit interviews can get emotional and they are a great opportunity for you to </a:t>
            </a:r>
            <a:r>
              <a:rPr lang="en-CA" sz="2400" b="1" u="none" strike="noStrike" dirty="0">
                <a:solidFill>
                  <a:srgbClr val="02816D"/>
                </a:solidFill>
                <a:effectLst/>
              </a:rPr>
              <a:t>understand organization gaps </a:t>
            </a:r>
            <a:r>
              <a:rPr lang="en-CA" sz="2400" u="none" strike="noStrike" dirty="0">
                <a:solidFill>
                  <a:srgbClr val="434343"/>
                </a:solidFill>
                <a:effectLst/>
              </a:rPr>
              <a:t>and </a:t>
            </a:r>
            <a:r>
              <a:rPr lang="en-CA" sz="2400" b="1" u="none" strike="noStrike" dirty="0">
                <a:solidFill>
                  <a:srgbClr val="02816D"/>
                </a:solidFill>
                <a:effectLst/>
              </a:rPr>
              <a:t>address management issues,</a:t>
            </a:r>
            <a:r>
              <a:rPr lang="en-CA" sz="2400" u="none" strike="noStrike" dirty="0">
                <a:solidFill>
                  <a:srgbClr val="434343"/>
                </a:solidFill>
                <a:effectLst/>
              </a:rPr>
              <a:t> if any exist.</a:t>
            </a:r>
            <a:br>
              <a:rPr lang="en-CA" sz="1200" dirty="0"/>
            </a:br>
            <a:br>
              <a:rPr lang="en-CA" sz="1200" dirty="0"/>
            </a:br>
            <a:br>
              <a:rPr lang="en-CA" sz="1200" dirty="0"/>
            </a:br>
            <a:br>
              <a:rPr lang="en-CA" sz="1200" dirty="0"/>
            </a:br>
            <a:br>
              <a:rPr lang="en-CA" sz="12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7" name="Picture 6" descr="A pencil and sticky notes&#10;&#10;Description automatically generated">
            <a:extLst>
              <a:ext uri="{FF2B5EF4-FFF2-40B4-BE49-F238E27FC236}">
                <a16:creationId xmlns:a16="http://schemas.microsoft.com/office/drawing/2014/main" id="{4E66736E-0CC3-5191-FCDF-CF8CA2E62492}"/>
              </a:ext>
            </a:extLst>
          </p:cNvPr>
          <p:cNvPicPr>
            <a:picLocks noChangeAspect="1"/>
          </p:cNvPicPr>
          <p:nvPr/>
        </p:nvPicPr>
        <p:blipFill>
          <a:blip r:embed="rId2"/>
          <a:stretch>
            <a:fillRect/>
          </a:stretch>
        </p:blipFill>
        <p:spPr>
          <a:xfrm rot="21328943">
            <a:off x="7482113" y="3313138"/>
            <a:ext cx="4368800" cy="2895600"/>
          </a:xfrm>
          <a:prstGeom prst="rect">
            <a:avLst/>
          </a:prstGeom>
        </p:spPr>
      </p:pic>
    </p:spTree>
    <p:extLst>
      <p:ext uri="{BB962C8B-B14F-4D97-AF65-F5344CB8AC3E}">
        <p14:creationId xmlns:p14="http://schemas.microsoft.com/office/powerpoint/2010/main" val="284484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4"/>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Stay Connected</a:t>
            </a:r>
            <a:endParaRPr lang="en-US" dirty="0">
              <a:solidFill>
                <a:schemeClr val="bg1"/>
              </a:solidFill>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9232B637-4CC6-5BB7-D263-845FF0E61817}"/>
              </a:ext>
            </a:extLst>
          </p:cNvPr>
          <p:cNvSpPr/>
          <p:nvPr/>
        </p:nvSpPr>
        <p:spPr>
          <a:xfrm>
            <a:off x="838200" y="4313450"/>
            <a:ext cx="5404945" cy="1325563"/>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416AD3B-40EB-B6A4-22DD-E0BBE4097FBE}"/>
              </a:ext>
            </a:extLst>
          </p:cNvPr>
          <p:cNvSpPr>
            <a:spLocks noGrp="1"/>
          </p:cNvSpPr>
          <p:nvPr>
            <p:ph sz="half" idx="1"/>
          </p:nvPr>
        </p:nvSpPr>
        <p:spPr>
          <a:xfrm>
            <a:off x="838200" y="2162592"/>
            <a:ext cx="5404945" cy="2034871"/>
          </a:xfrm>
        </p:spPr>
        <p:txBody>
          <a:bodyPr>
            <a:normAutofit/>
          </a:bodyPr>
          <a:lstStyle/>
          <a:p>
            <a:pPr marL="0" indent="0" rtl="0">
              <a:lnSpc>
                <a:spcPct val="110000"/>
              </a:lnSpc>
              <a:spcBef>
                <a:spcPts val="0"/>
              </a:spcBef>
              <a:spcAft>
                <a:spcPts val="0"/>
              </a:spcAft>
              <a:buNone/>
            </a:pPr>
            <a:r>
              <a:rPr lang="en-CA" sz="2000" b="0" i="0" u="none" strike="noStrike" dirty="0">
                <a:solidFill>
                  <a:srgbClr val="434343"/>
                </a:solidFill>
                <a:effectLst/>
              </a:rPr>
              <a:t>The Inuit Women in Business Network supports all Inuit businesswomen by finding mentors, providing easy-to-read resources, and providing a community that will encourage you.</a:t>
            </a:r>
          </a:p>
        </p:txBody>
      </p:sp>
      <p:sp>
        <p:nvSpPr>
          <p:cNvPr id="10" name="TextBox 9">
            <a:extLst>
              <a:ext uri="{FF2B5EF4-FFF2-40B4-BE49-F238E27FC236}">
                <a16:creationId xmlns:a16="http://schemas.microsoft.com/office/drawing/2014/main" id="{8893682D-2F78-E22C-D59A-7A30FB311B2E}"/>
              </a:ext>
            </a:extLst>
          </p:cNvPr>
          <p:cNvSpPr txBox="1"/>
          <p:nvPr/>
        </p:nvSpPr>
        <p:spPr>
          <a:xfrm>
            <a:off x="1061545" y="4490429"/>
            <a:ext cx="4950372" cy="923330"/>
          </a:xfrm>
          <a:prstGeom prst="rect">
            <a:avLst/>
          </a:prstGeom>
          <a:noFill/>
          <a:ln>
            <a:noFill/>
          </a:ln>
        </p:spPr>
        <p:txBody>
          <a:bodyPr wrap="square" rtlCol="0">
            <a:spAutoFit/>
          </a:bodyPr>
          <a:lstStyle/>
          <a:p>
            <a:r>
              <a:rPr lang="en-CA" sz="1800" b="0" i="0" u="none" strike="noStrike" dirty="0">
                <a:solidFill>
                  <a:srgbClr val="434343"/>
                </a:solidFill>
                <a:effectLst/>
                <a:latin typeface="Ilisarniq" pitchFamily="2" charset="77"/>
              </a:rPr>
              <a:t>Visit the </a:t>
            </a:r>
            <a:r>
              <a:rPr lang="en-CA" sz="1800" b="1" i="0" u="sng" strike="noStrike" dirty="0">
                <a:solidFill>
                  <a:srgbClr val="02816D"/>
                </a:solidFill>
                <a:effectLst/>
                <a:latin typeface="Ilisarniq" pitchFamily="2" charset="77"/>
                <a:hlinkClick r:id="rId2">
                  <a:extLst>
                    <a:ext uri="{A12FA001-AC4F-418D-AE19-62706E023703}">
                      <ahyp:hlinkClr xmlns:ahyp="http://schemas.microsoft.com/office/drawing/2018/hyperlinkcolor" val="tx"/>
                    </a:ext>
                  </a:extLst>
                </a:hlinkClick>
              </a:rPr>
              <a:t>website</a:t>
            </a:r>
            <a:r>
              <a:rPr lang="en-CA" sz="1800" b="0" i="0" u="none" strike="noStrike" dirty="0">
                <a:solidFill>
                  <a:srgbClr val="02816D"/>
                </a:solidFill>
                <a:effectLst/>
                <a:latin typeface="Ilisarniq" pitchFamily="2" charset="77"/>
              </a:rPr>
              <a:t> </a:t>
            </a:r>
            <a:r>
              <a:rPr lang="en-CA" sz="1800" b="0" i="0" u="none" strike="noStrike" dirty="0">
                <a:solidFill>
                  <a:srgbClr val="434343"/>
                </a:solidFill>
                <a:effectLst/>
                <a:latin typeface="Ilisarniq" pitchFamily="2" charset="77"/>
              </a:rPr>
              <a:t>to learn how to write a business plan, use Facebook and Etsy for your business, and more!</a:t>
            </a:r>
            <a:endParaRPr lang="en-US" dirty="0">
              <a:solidFill>
                <a:srgbClr val="434343"/>
              </a:solidFill>
              <a:latin typeface="Ilisarniq" pitchFamily="2" charset="77"/>
            </a:endParaRPr>
          </a:p>
        </p:txBody>
      </p:sp>
      <p:pic>
        <p:nvPicPr>
          <p:cNvPr id="11" name="Picture 10" descr="A picture containing graphical user interface&#10;&#10;Description automatically generated">
            <a:extLst>
              <a:ext uri="{FF2B5EF4-FFF2-40B4-BE49-F238E27FC236}">
                <a16:creationId xmlns:a16="http://schemas.microsoft.com/office/drawing/2014/main" id="{E3176F25-0B9B-B327-42C6-A29AECF0AB84}"/>
              </a:ext>
            </a:extLst>
          </p:cNvPr>
          <p:cNvPicPr>
            <a:picLocks noChangeAspect="1"/>
          </p:cNvPicPr>
          <p:nvPr/>
        </p:nvPicPr>
        <p:blipFill>
          <a:blip r:embed="rId3"/>
          <a:stretch>
            <a:fillRect/>
          </a:stretch>
        </p:blipFill>
        <p:spPr>
          <a:xfrm>
            <a:off x="6817683" y="2785241"/>
            <a:ext cx="4660984" cy="2845889"/>
          </a:xfrm>
          <a:prstGeom prst="rect">
            <a:avLst/>
          </a:prstGeom>
        </p:spPr>
      </p:pic>
    </p:spTree>
    <p:extLst>
      <p:ext uri="{BB962C8B-B14F-4D97-AF65-F5344CB8AC3E}">
        <p14:creationId xmlns:p14="http://schemas.microsoft.com/office/powerpoint/2010/main" val="194851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automatically generated with low confidence">
            <a:extLst>
              <a:ext uri="{FF2B5EF4-FFF2-40B4-BE49-F238E27FC236}">
                <a16:creationId xmlns:a16="http://schemas.microsoft.com/office/drawing/2014/main" id="{09613416-0F63-B93D-FD60-E8C50D119A88}"/>
              </a:ext>
            </a:extLst>
          </p:cNvPr>
          <p:cNvPicPr>
            <a:picLocks noChangeAspect="1"/>
          </p:cNvPicPr>
          <p:nvPr/>
        </p:nvPicPr>
        <p:blipFill rotWithShape="1">
          <a:blip r:embed="rId2"/>
          <a:srcRect l="47487" t="36020" r="37505" b="50000"/>
          <a:stretch/>
        </p:blipFill>
        <p:spPr>
          <a:xfrm>
            <a:off x="5673285" y="3401035"/>
            <a:ext cx="1029247" cy="958737"/>
          </a:xfrm>
          <a:prstGeom prst="rect">
            <a:avLst/>
          </a:prstGeom>
        </p:spPr>
      </p:pic>
      <p:pic>
        <p:nvPicPr>
          <p:cNvPr id="21" name="Picture 20" descr="A screenshot of a computer&#10;&#10;Description automatically generated with low confidence">
            <a:extLst>
              <a:ext uri="{FF2B5EF4-FFF2-40B4-BE49-F238E27FC236}">
                <a16:creationId xmlns:a16="http://schemas.microsoft.com/office/drawing/2014/main" id="{0C049953-F78F-897D-B2B4-61441BCF7656}"/>
              </a:ext>
            </a:extLst>
          </p:cNvPr>
          <p:cNvPicPr>
            <a:picLocks noChangeAspect="1"/>
          </p:cNvPicPr>
          <p:nvPr/>
        </p:nvPicPr>
        <p:blipFill rotWithShape="1">
          <a:blip r:embed="rId2"/>
          <a:srcRect l="28444" t="36020" r="56548" b="50000"/>
          <a:stretch/>
        </p:blipFill>
        <p:spPr>
          <a:xfrm>
            <a:off x="3478725" y="3401035"/>
            <a:ext cx="1029247" cy="958737"/>
          </a:xfrm>
          <a:prstGeom prst="rect">
            <a:avLst/>
          </a:prstGeom>
        </p:spPr>
      </p:pic>
      <p:pic>
        <p:nvPicPr>
          <p:cNvPr id="23" name="Picture 22" descr="A screenshot of a computer&#10;&#10;Description automatically generated with low confidence">
            <a:extLst>
              <a:ext uri="{FF2B5EF4-FFF2-40B4-BE49-F238E27FC236}">
                <a16:creationId xmlns:a16="http://schemas.microsoft.com/office/drawing/2014/main" id="{5F485A81-4DDC-B9CA-35EB-79B4D0DBB415}"/>
              </a:ext>
            </a:extLst>
          </p:cNvPr>
          <p:cNvPicPr>
            <a:picLocks noChangeAspect="1"/>
          </p:cNvPicPr>
          <p:nvPr/>
        </p:nvPicPr>
        <p:blipFill rotWithShape="1">
          <a:blip r:embed="rId2"/>
          <a:srcRect l="28444" t="36020" r="56548" b="50000"/>
          <a:stretch/>
        </p:blipFill>
        <p:spPr>
          <a:xfrm>
            <a:off x="10077645" y="3401035"/>
            <a:ext cx="1029247" cy="958737"/>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en-US" dirty="0">
                <a:solidFill>
                  <a:schemeClr val="bg1"/>
                </a:solidFill>
              </a:rPr>
              <a:t>The Right time to hire</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557657" cy="828901"/>
          </a:xfrm>
        </p:spPr>
        <p:txBody>
          <a:bodyPr>
            <a:normAutofit/>
          </a:bodyPr>
          <a:lstStyle/>
          <a:p>
            <a:pPr marL="0" indent="0" algn="l" rtl="0">
              <a:lnSpc>
                <a:spcPct val="110000"/>
              </a:lnSpc>
              <a:spcBef>
                <a:spcPts val="0"/>
              </a:spcBef>
              <a:spcAft>
                <a:spcPts val="0"/>
              </a:spcAft>
              <a:buNone/>
            </a:pPr>
            <a:r>
              <a:rPr lang="en-CA" sz="2400" u="none" strike="noStrike" dirty="0">
                <a:solidFill>
                  <a:srgbClr val="434343"/>
                </a:solidFill>
                <a:effectLst/>
              </a:rPr>
              <a:t>Here are some signs to help you decide if you need to bring on support for your business. </a:t>
            </a:r>
            <a:endParaRPr lang="en-CA" u="none" strike="noStrike" dirty="0">
              <a:solidFill>
                <a:srgbClr val="434343"/>
              </a:solidFill>
              <a:effectLst/>
            </a:endParaRPr>
          </a:p>
        </p:txBody>
      </p:sp>
      <p:sp>
        <p:nvSpPr>
          <p:cNvPr id="5" name="Content Placeholder 2">
            <a:extLst>
              <a:ext uri="{FF2B5EF4-FFF2-40B4-BE49-F238E27FC236}">
                <a16:creationId xmlns:a16="http://schemas.microsoft.com/office/drawing/2014/main" id="{8A2802B8-4AAA-14B1-59B9-89D1460A8115}"/>
              </a:ext>
            </a:extLst>
          </p:cNvPr>
          <p:cNvSpPr txBox="1">
            <a:spLocks/>
          </p:cNvSpPr>
          <p:nvPr/>
        </p:nvSpPr>
        <p:spPr>
          <a:xfrm>
            <a:off x="838200" y="4613956"/>
            <a:ext cx="1839686" cy="163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CA" sz="1800" u="none" strike="noStrike" dirty="0">
                <a:solidFill>
                  <a:srgbClr val="434343"/>
                </a:solidFill>
                <a:effectLst/>
              </a:rPr>
              <a:t>You feel overwhelmed</a:t>
            </a:r>
            <a:endParaRPr lang="en-CA" dirty="0">
              <a:solidFill>
                <a:srgbClr val="434343"/>
              </a:solidFill>
            </a:endParaRPr>
          </a:p>
        </p:txBody>
      </p:sp>
      <p:sp>
        <p:nvSpPr>
          <p:cNvPr id="6" name="Content Placeholder 2">
            <a:extLst>
              <a:ext uri="{FF2B5EF4-FFF2-40B4-BE49-F238E27FC236}">
                <a16:creationId xmlns:a16="http://schemas.microsoft.com/office/drawing/2014/main" id="{61D08AA1-0EEC-BE8B-556C-AF9CDAB4BB8C}"/>
              </a:ext>
            </a:extLst>
          </p:cNvPr>
          <p:cNvSpPr txBox="1">
            <a:spLocks/>
          </p:cNvSpPr>
          <p:nvPr/>
        </p:nvSpPr>
        <p:spPr>
          <a:xfrm>
            <a:off x="2977243" y="4613956"/>
            <a:ext cx="1959428" cy="163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CA" sz="1800" u="none" strike="noStrike" dirty="0">
                <a:solidFill>
                  <a:srgbClr val="434343"/>
                </a:solidFill>
                <a:effectLst/>
              </a:rPr>
              <a:t>You have to turn down new opportunities </a:t>
            </a:r>
            <a:endParaRPr lang="en-CA" dirty="0">
              <a:solidFill>
                <a:srgbClr val="434343"/>
              </a:solidFill>
            </a:endParaRPr>
          </a:p>
        </p:txBody>
      </p:sp>
      <p:sp>
        <p:nvSpPr>
          <p:cNvPr id="7" name="Content Placeholder 2">
            <a:extLst>
              <a:ext uri="{FF2B5EF4-FFF2-40B4-BE49-F238E27FC236}">
                <a16:creationId xmlns:a16="http://schemas.microsoft.com/office/drawing/2014/main" id="{ABA86EC0-CE73-53FF-5AED-58EE10170633}"/>
              </a:ext>
            </a:extLst>
          </p:cNvPr>
          <p:cNvSpPr txBox="1">
            <a:spLocks/>
          </p:cNvSpPr>
          <p:nvPr/>
        </p:nvSpPr>
        <p:spPr>
          <a:xfrm>
            <a:off x="5236028" y="4613956"/>
            <a:ext cx="1839686" cy="163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CA" sz="1800" u="none" strike="noStrike" dirty="0">
                <a:solidFill>
                  <a:srgbClr val="434343"/>
                </a:solidFill>
                <a:effectLst/>
              </a:rPr>
              <a:t>The quality of your service or products starts to slip</a:t>
            </a:r>
            <a:endParaRPr lang="en-CA" dirty="0">
              <a:solidFill>
                <a:srgbClr val="434343"/>
              </a:solidFill>
            </a:endParaRPr>
          </a:p>
        </p:txBody>
      </p:sp>
      <p:sp>
        <p:nvSpPr>
          <p:cNvPr id="8" name="Content Placeholder 2">
            <a:extLst>
              <a:ext uri="{FF2B5EF4-FFF2-40B4-BE49-F238E27FC236}">
                <a16:creationId xmlns:a16="http://schemas.microsoft.com/office/drawing/2014/main" id="{9A341528-69FD-1494-2930-FF82C0C8DEBB}"/>
              </a:ext>
            </a:extLst>
          </p:cNvPr>
          <p:cNvSpPr txBox="1">
            <a:spLocks/>
          </p:cNvSpPr>
          <p:nvPr/>
        </p:nvSpPr>
        <p:spPr>
          <a:xfrm>
            <a:off x="7434942" y="4613956"/>
            <a:ext cx="1839686" cy="163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CA" sz="1800" u="none" strike="noStrike" dirty="0">
                <a:solidFill>
                  <a:srgbClr val="434343"/>
                </a:solidFill>
                <a:effectLst/>
              </a:rPr>
              <a:t>It is more affordable to do some tasks in-house</a:t>
            </a:r>
            <a:endParaRPr lang="en-CA" dirty="0">
              <a:solidFill>
                <a:srgbClr val="434343"/>
              </a:solidFill>
            </a:endParaRPr>
          </a:p>
        </p:txBody>
      </p:sp>
      <p:sp>
        <p:nvSpPr>
          <p:cNvPr id="9" name="Content Placeholder 2">
            <a:extLst>
              <a:ext uri="{FF2B5EF4-FFF2-40B4-BE49-F238E27FC236}">
                <a16:creationId xmlns:a16="http://schemas.microsoft.com/office/drawing/2014/main" id="{BB4D9F97-A292-88FC-8AA4-0F5A7525911E}"/>
              </a:ext>
            </a:extLst>
          </p:cNvPr>
          <p:cNvSpPr txBox="1">
            <a:spLocks/>
          </p:cNvSpPr>
          <p:nvPr/>
        </p:nvSpPr>
        <p:spPr>
          <a:xfrm>
            <a:off x="9633856" y="4613956"/>
            <a:ext cx="1839686" cy="1634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CA" sz="1800" u="none" strike="noStrike" dirty="0">
                <a:solidFill>
                  <a:srgbClr val="434343"/>
                </a:solidFill>
                <a:effectLst/>
              </a:rPr>
              <a:t>You want to expand your business</a:t>
            </a:r>
            <a:endParaRPr lang="en-CA" dirty="0">
              <a:solidFill>
                <a:srgbClr val="434343"/>
              </a:solidFill>
            </a:endParaRPr>
          </a:p>
        </p:txBody>
      </p:sp>
      <p:pic>
        <p:nvPicPr>
          <p:cNvPr id="15" name="Picture 14" descr="Icon&#10;&#10;Description automatically generated">
            <a:extLst>
              <a:ext uri="{FF2B5EF4-FFF2-40B4-BE49-F238E27FC236}">
                <a16:creationId xmlns:a16="http://schemas.microsoft.com/office/drawing/2014/main" id="{916913F3-7CC9-97B0-BE87-AA7095FCB860}"/>
              </a:ext>
            </a:extLst>
          </p:cNvPr>
          <p:cNvPicPr>
            <a:picLocks noChangeAspect="1"/>
          </p:cNvPicPr>
          <p:nvPr/>
        </p:nvPicPr>
        <p:blipFill>
          <a:blip r:embed="rId3"/>
          <a:stretch>
            <a:fillRect/>
          </a:stretch>
        </p:blipFill>
        <p:spPr>
          <a:xfrm>
            <a:off x="1442359" y="3551636"/>
            <a:ext cx="748862" cy="657537"/>
          </a:xfrm>
          <a:prstGeom prst="rect">
            <a:avLst/>
          </a:prstGeom>
        </p:spPr>
      </p:pic>
      <p:pic>
        <p:nvPicPr>
          <p:cNvPr id="18" name="Picture 17" descr="Icon&#10;&#10;Description automatically generated">
            <a:extLst>
              <a:ext uri="{FF2B5EF4-FFF2-40B4-BE49-F238E27FC236}">
                <a16:creationId xmlns:a16="http://schemas.microsoft.com/office/drawing/2014/main" id="{CEE44A6E-7B23-FC91-7365-BB7B84475D18}"/>
              </a:ext>
            </a:extLst>
          </p:cNvPr>
          <p:cNvPicPr>
            <a:picLocks noChangeAspect="1"/>
          </p:cNvPicPr>
          <p:nvPr/>
        </p:nvPicPr>
        <p:blipFill>
          <a:blip r:embed="rId3"/>
          <a:stretch>
            <a:fillRect/>
          </a:stretch>
        </p:blipFill>
        <p:spPr>
          <a:xfrm>
            <a:off x="7941131" y="3551636"/>
            <a:ext cx="748862" cy="657537"/>
          </a:xfrm>
          <a:prstGeom prst="rect">
            <a:avLst/>
          </a:prstGeom>
        </p:spPr>
      </p:pic>
    </p:spTree>
    <p:extLst>
      <p:ext uri="{BB962C8B-B14F-4D97-AF65-F5344CB8AC3E}">
        <p14:creationId xmlns:p14="http://schemas.microsoft.com/office/powerpoint/2010/main" val="258431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en-US" dirty="0">
                <a:solidFill>
                  <a:schemeClr val="bg1"/>
                </a:solidFill>
              </a:rPr>
              <a:t>before you hire</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3"/>
            <a:ext cx="10210801" cy="1231673"/>
          </a:xfrm>
        </p:spPr>
        <p:txBody>
          <a:bodyPr>
            <a:normAutofit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Determine what the role of your new employee will be by taking an in-depth look at the areas that you need the most support and then look for candidates to fill the gaps. </a:t>
            </a:r>
          </a:p>
        </p:txBody>
      </p:sp>
      <p:sp>
        <p:nvSpPr>
          <p:cNvPr id="15" name="Content Placeholder 2">
            <a:extLst>
              <a:ext uri="{FF2B5EF4-FFF2-40B4-BE49-F238E27FC236}">
                <a16:creationId xmlns:a16="http://schemas.microsoft.com/office/drawing/2014/main" id="{4F3D2378-59F2-3FAA-BC1D-97DC6ADA38FF}"/>
              </a:ext>
            </a:extLst>
          </p:cNvPr>
          <p:cNvSpPr txBox="1">
            <a:spLocks/>
          </p:cNvSpPr>
          <p:nvPr/>
        </p:nvSpPr>
        <p:spPr>
          <a:xfrm>
            <a:off x="838199" y="3429000"/>
            <a:ext cx="5018314" cy="2732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50000"/>
              </a:lnSpc>
              <a:spcBef>
                <a:spcPts val="0"/>
              </a:spcBef>
              <a:spcAft>
                <a:spcPts val="0"/>
              </a:spcAft>
              <a:buNone/>
            </a:pPr>
            <a:r>
              <a:rPr lang="en-CA" sz="1800" b="1" u="none" strike="noStrike" dirty="0">
                <a:solidFill>
                  <a:srgbClr val="B94B24"/>
                </a:solidFill>
                <a:effectLst/>
              </a:rPr>
              <a:t>FOR A NEW ROLE YOU WILL WANT TO IDENTIFY:</a:t>
            </a:r>
            <a:endParaRPr lang="en-CA" b="1" u="none" strike="noStrike" dirty="0">
              <a:solidFill>
                <a:srgbClr val="B94B24"/>
              </a:solidFill>
              <a:effectLst/>
            </a:endParaRPr>
          </a:p>
          <a:p>
            <a:pPr algn="l" rtl="0" fontAlgn="base">
              <a:lnSpc>
                <a:spcPct val="150000"/>
              </a:lnSpc>
              <a:spcBef>
                <a:spcPts val="0"/>
              </a:spcBef>
              <a:spcAft>
                <a:spcPts val="0"/>
              </a:spcAft>
              <a:buFont typeface="Arial" panose="020B0604020202020204" pitchFamily="34" charset="0"/>
              <a:buChar char="•"/>
            </a:pPr>
            <a:r>
              <a:rPr lang="en-CA" sz="1800" u="none" strike="noStrike" dirty="0">
                <a:solidFill>
                  <a:srgbClr val="434343"/>
                </a:solidFill>
                <a:effectLst/>
              </a:rPr>
              <a:t>The seniority within the organization</a:t>
            </a:r>
          </a:p>
          <a:p>
            <a:pPr algn="l" rtl="0" fontAlgn="base">
              <a:lnSpc>
                <a:spcPct val="150000"/>
              </a:lnSpc>
              <a:spcBef>
                <a:spcPts val="0"/>
              </a:spcBef>
              <a:spcAft>
                <a:spcPts val="0"/>
              </a:spcAft>
              <a:buFont typeface="Arial" panose="020B0604020202020204" pitchFamily="34" charset="0"/>
              <a:buChar char="•"/>
            </a:pPr>
            <a:r>
              <a:rPr lang="en-CA" sz="1800" u="none" strike="noStrike" dirty="0">
                <a:solidFill>
                  <a:srgbClr val="434343"/>
                </a:solidFill>
                <a:effectLst/>
              </a:rPr>
              <a:t>The number of hours</a:t>
            </a:r>
          </a:p>
          <a:p>
            <a:pPr algn="l" rtl="0" fontAlgn="base">
              <a:lnSpc>
                <a:spcPct val="150000"/>
              </a:lnSpc>
              <a:spcBef>
                <a:spcPts val="0"/>
              </a:spcBef>
              <a:spcAft>
                <a:spcPts val="0"/>
              </a:spcAft>
              <a:buFont typeface="Arial" panose="020B0604020202020204" pitchFamily="34" charset="0"/>
              <a:buChar char="•"/>
            </a:pPr>
            <a:r>
              <a:rPr lang="en-CA" sz="1800" u="none" strike="noStrike" dirty="0">
                <a:solidFill>
                  <a:srgbClr val="434343"/>
                </a:solidFill>
                <a:effectLst/>
              </a:rPr>
              <a:t>The specialization</a:t>
            </a:r>
          </a:p>
          <a:p>
            <a:pPr algn="l" rtl="0" fontAlgn="base">
              <a:lnSpc>
                <a:spcPct val="150000"/>
              </a:lnSpc>
              <a:spcBef>
                <a:spcPts val="0"/>
              </a:spcBef>
              <a:spcAft>
                <a:spcPts val="0"/>
              </a:spcAft>
              <a:buFont typeface="Arial" panose="020B0604020202020204" pitchFamily="34" charset="0"/>
              <a:buChar char="•"/>
            </a:pPr>
            <a:r>
              <a:rPr lang="en-CA" sz="1800" u="none" strike="noStrike" dirty="0">
                <a:solidFill>
                  <a:srgbClr val="434343"/>
                </a:solidFill>
                <a:effectLst/>
              </a:rPr>
              <a:t>The qualifications</a:t>
            </a:r>
          </a:p>
        </p:txBody>
      </p:sp>
      <p:pic>
        <p:nvPicPr>
          <p:cNvPr id="8" name="Picture 7" descr="A picture containing icon&#10;&#10;Description automatically generated">
            <a:extLst>
              <a:ext uri="{FF2B5EF4-FFF2-40B4-BE49-F238E27FC236}">
                <a16:creationId xmlns:a16="http://schemas.microsoft.com/office/drawing/2014/main" id="{58278684-17B6-16D7-E871-8F4A6F909C94}"/>
              </a:ext>
            </a:extLst>
          </p:cNvPr>
          <p:cNvPicPr>
            <a:picLocks noChangeAspect="1"/>
          </p:cNvPicPr>
          <p:nvPr/>
        </p:nvPicPr>
        <p:blipFill>
          <a:blip r:embed="rId2"/>
          <a:stretch>
            <a:fillRect/>
          </a:stretch>
        </p:blipFill>
        <p:spPr>
          <a:xfrm>
            <a:off x="7420286" y="3570515"/>
            <a:ext cx="3933513" cy="2732260"/>
          </a:xfrm>
          <a:prstGeom prst="rect">
            <a:avLst/>
          </a:prstGeom>
        </p:spPr>
      </p:pic>
    </p:spTree>
    <p:extLst>
      <p:ext uri="{BB962C8B-B14F-4D97-AF65-F5344CB8AC3E}">
        <p14:creationId xmlns:p14="http://schemas.microsoft.com/office/powerpoint/2010/main" val="16407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en-US" dirty="0">
                <a:solidFill>
                  <a:schemeClr val="bg1"/>
                </a:solidFill>
              </a:rPr>
              <a:t>Budgeting for an employee</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4294558"/>
            <a:ext cx="2873829" cy="2030042"/>
          </a:xfrm>
        </p:spPr>
        <p:txBody>
          <a:bodyPr>
            <a:normAutofit/>
          </a:bodyPr>
          <a:lstStyle/>
          <a:p>
            <a:pPr marL="0" indent="0" algn="ctr" rtl="0" fontAlgn="base">
              <a:lnSpc>
                <a:spcPct val="110000"/>
              </a:lnSpc>
              <a:spcBef>
                <a:spcPts val="0"/>
              </a:spcBef>
              <a:spcAft>
                <a:spcPts val="0"/>
              </a:spcAft>
              <a:buNone/>
            </a:pPr>
            <a:r>
              <a:rPr lang="en-CA" sz="2000" u="none" strike="noStrike" dirty="0">
                <a:solidFill>
                  <a:srgbClr val="434343"/>
                </a:solidFill>
                <a:effectLst/>
              </a:rPr>
              <a:t>You must pay your employees the </a:t>
            </a:r>
            <a:r>
              <a:rPr lang="en-CA" sz="2000" u="sng" strike="noStrike" dirty="0">
                <a:solidFill>
                  <a:srgbClr val="02816D"/>
                </a:solidFill>
                <a:effectLst/>
                <a:hlinkClick r:id="rId2">
                  <a:extLst>
                    <a:ext uri="{A12FA001-AC4F-418D-AE19-62706E023703}">
                      <ahyp:hlinkClr xmlns:ahyp="http://schemas.microsoft.com/office/drawing/2018/hyperlinkcolor" val="tx"/>
                    </a:ext>
                  </a:extLst>
                </a:hlinkClick>
              </a:rPr>
              <a:t>minimum wage</a:t>
            </a:r>
            <a:endParaRPr lang="en-CA" sz="2000" u="none" strike="noStrike" dirty="0">
              <a:solidFill>
                <a:srgbClr val="02816D"/>
              </a:solidFill>
              <a:effectLst/>
            </a:endParaRPr>
          </a:p>
        </p:txBody>
      </p:sp>
      <p:sp>
        <p:nvSpPr>
          <p:cNvPr id="5" name="Content Placeholder 2">
            <a:extLst>
              <a:ext uri="{FF2B5EF4-FFF2-40B4-BE49-F238E27FC236}">
                <a16:creationId xmlns:a16="http://schemas.microsoft.com/office/drawing/2014/main" id="{C7C9DDC6-2138-7E54-1C50-C3E77FDB19EB}"/>
              </a:ext>
            </a:extLst>
          </p:cNvPr>
          <p:cNvSpPr txBox="1">
            <a:spLocks/>
          </p:cNvSpPr>
          <p:nvPr/>
        </p:nvSpPr>
        <p:spPr>
          <a:xfrm>
            <a:off x="4386942" y="4300145"/>
            <a:ext cx="3418114" cy="2024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10000"/>
              </a:lnSpc>
              <a:spcBef>
                <a:spcPts val="0"/>
              </a:spcBef>
              <a:buFont typeface="Arial" panose="020B0604020202020204" pitchFamily="34" charset="0"/>
              <a:buNone/>
            </a:pPr>
            <a:r>
              <a:rPr lang="en-CA" sz="2000" dirty="0">
                <a:solidFill>
                  <a:srgbClr val="434343"/>
                </a:solidFill>
              </a:rPr>
              <a:t>If limited by budget, look at part-time, contract and other options</a:t>
            </a:r>
          </a:p>
        </p:txBody>
      </p:sp>
      <p:sp>
        <p:nvSpPr>
          <p:cNvPr id="6" name="Content Placeholder 2">
            <a:extLst>
              <a:ext uri="{FF2B5EF4-FFF2-40B4-BE49-F238E27FC236}">
                <a16:creationId xmlns:a16="http://schemas.microsoft.com/office/drawing/2014/main" id="{EF9DA63B-25EC-0FDB-41A2-2D426EB92794}"/>
              </a:ext>
            </a:extLst>
          </p:cNvPr>
          <p:cNvSpPr txBox="1">
            <a:spLocks/>
          </p:cNvSpPr>
          <p:nvPr/>
        </p:nvSpPr>
        <p:spPr>
          <a:xfrm>
            <a:off x="8251371" y="4294558"/>
            <a:ext cx="3624943" cy="2024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10000"/>
              </a:lnSpc>
              <a:spcBef>
                <a:spcPts val="0"/>
              </a:spcBef>
              <a:buFont typeface="Arial" panose="020B0604020202020204" pitchFamily="34" charset="0"/>
              <a:buNone/>
            </a:pPr>
            <a:r>
              <a:rPr lang="en-CA" sz="2000" dirty="0">
                <a:solidFill>
                  <a:srgbClr val="434343"/>
                </a:solidFill>
              </a:rPr>
              <a:t>Use the Government of Canada’s </a:t>
            </a:r>
            <a:r>
              <a:rPr lang="en-CA" sz="2000" u="sng" dirty="0">
                <a:solidFill>
                  <a:srgbClr val="02816D"/>
                </a:solidFill>
                <a:hlinkClick r:id="rId3">
                  <a:extLst>
                    <a:ext uri="{A12FA001-AC4F-418D-AE19-62706E023703}">
                      <ahyp:hlinkClr xmlns:ahyp="http://schemas.microsoft.com/office/drawing/2018/hyperlinkcolor" val="tx"/>
                    </a:ext>
                  </a:extLst>
                </a:hlinkClick>
              </a:rPr>
              <a:t>Business Benefits Finder</a:t>
            </a:r>
            <a:r>
              <a:rPr lang="en-CA" sz="2000" dirty="0">
                <a:solidFill>
                  <a:srgbClr val="02816D"/>
                </a:solidFill>
              </a:rPr>
              <a:t> </a:t>
            </a:r>
            <a:r>
              <a:rPr lang="en-CA" sz="2000" dirty="0">
                <a:solidFill>
                  <a:srgbClr val="434343"/>
                </a:solidFill>
              </a:rPr>
              <a:t>to find wage assistance programs </a:t>
            </a:r>
          </a:p>
        </p:txBody>
      </p:sp>
      <p:pic>
        <p:nvPicPr>
          <p:cNvPr id="11" name="Picture 10" descr="A screenshot of a computer&#10;&#10;Description automatically generated with low confidence">
            <a:extLst>
              <a:ext uri="{FF2B5EF4-FFF2-40B4-BE49-F238E27FC236}">
                <a16:creationId xmlns:a16="http://schemas.microsoft.com/office/drawing/2014/main" id="{28A88EB0-3168-729C-DD1B-9F9A77B13849}"/>
              </a:ext>
            </a:extLst>
          </p:cNvPr>
          <p:cNvPicPr>
            <a:picLocks noChangeAspect="1"/>
          </p:cNvPicPr>
          <p:nvPr/>
        </p:nvPicPr>
        <p:blipFill rotWithShape="1">
          <a:blip r:embed="rId4"/>
          <a:srcRect l="6598" t="79132" r="78394" b="6888"/>
          <a:stretch/>
        </p:blipFill>
        <p:spPr>
          <a:xfrm>
            <a:off x="1539461" y="2557060"/>
            <a:ext cx="1471305" cy="1370511"/>
          </a:xfrm>
          <a:prstGeom prst="rect">
            <a:avLst/>
          </a:prstGeom>
        </p:spPr>
      </p:pic>
      <p:pic>
        <p:nvPicPr>
          <p:cNvPr id="12" name="Picture 11" descr="Icon&#10;&#10;Description automatically generated">
            <a:extLst>
              <a:ext uri="{FF2B5EF4-FFF2-40B4-BE49-F238E27FC236}">
                <a16:creationId xmlns:a16="http://schemas.microsoft.com/office/drawing/2014/main" id="{D6BB4700-61C5-1DFE-FD11-9924C1A04291}"/>
              </a:ext>
            </a:extLst>
          </p:cNvPr>
          <p:cNvPicPr>
            <a:picLocks noChangeAspect="1"/>
          </p:cNvPicPr>
          <p:nvPr/>
        </p:nvPicPr>
        <p:blipFill>
          <a:blip r:embed="rId5"/>
          <a:stretch>
            <a:fillRect/>
          </a:stretch>
        </p:blipFill>
        <p:spPr>
          <a:xfrm>
            <a:off x="5589422" y="2655741"/>
            <a:ext cx="1013153" cy="1271830"/>
          </a:xfrm>
          <a:prstGeom prst="rect">
            <a:avLst/>
          </a:prstGeom>
        </p:spPr>
      </p:pic>
      <p:grpSp>
        <p:nvGrpSpPr>
          <p:cNvPr id="15" name="Group 14">
            <a:extLst>
              <a:ext uri="{FF2B5EF4-FFF2-40B4-BE49-F238E27FC236}">
                <a16:creationId xmlns:a16="http://schemas.microsoft.com/office/drawing/2014/main" id="{5BF72742-207C-1CB0-AEA7-E8A96EE6D8AD}"/>
              </a:ext>
            </a:extLst>
          </p:cNvPr>
          <p:cNvGrpSpPr/>
          <p:nvPr/>
        </p:nvGrpSpPr>
        <p:grpSpPr>
          <a:xfrm>
            <a:off x="9163048" y="2827564"/>
            <a:ext cx="1801587" cy="1100007"/>
            <a:chOff x="9163048" y="2827564"/>
            <a:chExt cx="1801587" cy="1100007"/>
          </a:xfrm>
        </p:grpSpPr>
        <p:pic>
          <p:nvPicPr>
            <p:cNvPr id="13" name="Picture 12" descr="A picture containing graphical user interface&#10;&#10;Description automatically generated">
              <a:extLst>
                <a:ext uri="{FF2B5EF4-FFF2-40B4-BE49-F238E27FC236}">
                  <a16:creationId xmlns:a16="http://schemas.microsoft.com/office/drawing/2014/main" id="{3AA105EF-9F4F-8604-F693-D07E5E4D2F98}"/>
                </a:ext>
              </a:extLst>
            </p:cNvPr>
            <p:cNvPicPr>
              <a:picLocks noChangeAspect="1"/>
            </p:cNvPicPr>
            <p:nvPr/>
          </p:nvPicPr>
          <p:blipFill>
            <a:blip r:embed="rId6"/>
            <a:stretch>
              <a:fillRect/>
            </a:stretch>
          </p:blipFill>
          <p:spPr>
            <a:xfrm>
              <a:off x="9163048" y="2827564"/>
              <a:ext cx="1801587" cy="1100007"/>
            </a:xfrm>
            <a:prstGeom prst="rect">
              <a:avLst/>
            </a:prstGeom>
          </p:spPr>
        </p:pic>
        <p:sp>
          <p:nvSpPr>
            <p:cNvPr id="14" name="Rectangle 13">
              <a:extLst>
                <a:ext uri="{FF2B5EF4-FFF2-40B4-BE49-F238E27FC236}">
                  <a16:creationId xmlns:a16="http://schemas.microsoft.com/office/drawing/2014/main" id="{E432018C-7ABF-142D-1F70-A28785C3591F}"/>
                </a:ext>
              </a:extLst>
            </p:cNvPr>
            <p:cNvSpPr/>
            <p:nvPr/>
          </p:nvSpPr>
          <p:spPr>
            <a:xfrm>
              <a:off x="9360385" y="2990995"/>
              <a:ext cx="1406500" cy="77479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329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Employee Rights and Legislations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7043057" cy="507629"/>
          </a:xfrm>
        </p:spPr>
        <p:txBody>
          <a:bodyPr>
            <a:normAutofit/>
          </a:bodyPr>
          <a:lstStyle/>
          <a:p>
            <a:pPr marL="0" indent="0" algn="l" rtl="0">
              <a:spcBef>
                <a:spcPts val="0"/>
              </a:spcBef>
              <a:spcAft>
                <a:spcPts val="0"/>
              </a:spcAft>
              <a:buNone/>
            </a:pPr>
            <a:r>
              <a:rPr lang="en-CA" sz="1800" b="1" u="none" strike="noStrike" dirty="0">
                <a:solidFill>
                  <a:srgbClr val="B94B24"/>
                </a:solidFill>
                <a:effectLst/>
              </a:rPr>
              <a:t>EMPLOYERS MUST: </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6" name="Content Placeholder 2">
            <a:extLst>
              <a:ext uri="{FF2B5EF4-FFF2-40B4-BE49-F238E27FC236}">
                <a16:creationId xmlns:a16="http://schemas.microsoft.com/office/drawing/2014/main" id="{3C2DF8A1-9946-1B5C-20D5-C786536B5223}"/>
              </a:ext>
            </a:extLst>
          </p:cNvPr>
          <p:cNvSpPr txBox="1">
            <a:spLocks/>
          </p:cNvSpPr>
          <p:nvPr/>
        </p:nvSpPr>
        <p:spPr>
          <a:xfrm>
            <a:off x="838200" y="4294558"/>
            <a:ext cx="2873829"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Protect the health and safety of their workers </a:t>
            </a:r>
          </a:p>
        </p:txBody>
      </p:sp>
      <p:sp>
        <p:nvSpPr>
          <p:cNvPr id="7" name="Content Placeholder 2">
            <a:extLst>
              <a:ext uri="{FF2B5EF4-FFF2-40B4-BE49-F238E27FC236}">
                <a16:creationId xmlns:a16="http://schemas.microsoft.com/office/drawing/2014/main" id="{92D158B5-E98E-8454-F9A1-E88E525F99BC}"/>
              </a:ext>
            </a:extLst>
          </p:cNvPr>
          <p:cNvSpPr txBox="1">
            <a:spLocks/>
          </p:cNvSpPr>
          <p:nvPr/>
        </p:nvSpPr>
        <p:spPr>
          <a:xfrm>
            <a:off x="4430486" y="4294558"/>
            <a:ext cx="3265714"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Review and comply with the </a:t>
            </a:r>
            <a:r>
              <a:rPr lang="en-CA" sz="2000" u="sng" strike="noStrike" dirty="0">
                <a:solidFill>
                  <a:srgbClr val="02816D"/>
                </a:solidFill>
                <a:effectLst/>
                <a:hlinkClick r:id="rId2">
                  <a:extLst>
                    <a:ext uri="{A12FA001-AC4F-418D-AE19-62706E023703}">
                      <ahyp:hlinkClr xmlns:ahyp="http://schemas.microsoft.com/office/drawing/2018/hyperlinkcolor" val="tx"/>
                    </a:ext>
                  </a:extLst>
                </a:hlinkClick>
              </a:rPr>
              <a:t>current legislations</a:t>
            </a:r>
            <a:r>
              <a:rPr lang="en-CA" sz="2000" u="sng" strike="noStrike" dirty="0">
                <a:solidFill>
                  <a:srgbClr val="02816D"/>
                </a:solidFill>
                <a:effectLst/>
              </a:rPr>
              <a:t> related to your province or territory</a:t>
            </a:r>
            <a:endParaRPr lang="en-CA" sz="2000" u="none" strike="noStrike" dirty="0">
              <a:solidFill>
                <a:srgbClr val="02816D"/>
              </a:solidFill>
              <a:effectLst/>
            </a:endParaRPr>
          </a:p>
        </p:txBody>
      </p:sp>
      <p:sp>
        <p:nvSpPr>
          <p:cNvPr id="8" name="Content Placeholder 2">
            <a:extLst>
              <a:ext uri="{FF2B5EF4-FFF2-40B4-BE49-F238E27FC236}">
                <a16:creationId xmlns:a16="http://schemas.microsoft.com/office/drawing/2014/main" id="{32D63E72-5163-ADD0-F1D2-6811BD7F1506}"/>
              </a:ext>
            </a:extLst>
          </p:cNvPr>
          <p:cNvSpPr txBox="1">
            <a:spLocks/>
          </p:cNvSpPr>
          <p:nvPr/>
        </p:nvSpPr>
        <p:spPr>
          <a:xfrm>
            <a:off x="8414658" y="4294558"/>
            <a:ext cx="3265714"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fontAlgn="base">
              <a:lnSpc>
                <a:spcPct val="110000"/>
              </a:lnSpc>
              <a:spcBef>
                <a:spcPts val="0"/>
              </a:spcBef>
              <a:spcAft>
                <a:spcPts val="0"/>
              </a:spcAft>
              <a:buNone/>
            </a:pPr>
            <a:r>
              <a:rPr lang="en-CA" sz="2000" u="none" strike="noStrike" dirty="0">
                <a:solidFill>
                  <a:srgbClr val="434343"/>
                </a:solidFill>
                <a:effectLst/>
              </a:rPr>
              <a:t>Create a work environment free </a:t>
            </a:r>
          </a:p>
          <a:p>
            <a:pPr marL="0" indent="0" algn="ctr" rtl="0" fontAlgn="base">
              <a:lnSpc>
                <a:spcPct val="110000"/>
              </a:lnSpc>
              <a:spcBef>
                <a:spcPts val="0"/>
              </a:spcBef>
              <a:spcAft>
                <a:spcPts val="0"/>
              </a:spcAft>
              <a:buNone/>
            </a:pPr>
            <a:r>
              <a:rPr lang="en-CA" sz="2000" u="none" strike="noStrike" dirty="0">
                <a:solidFill>
                  <a:srgbClr val="434343"/>
                </a:solidFill>
                <a:effectLst/>
              </a:rPr>
              <a:t>from discrimination </a:t>
            </a:r>
          </a:p>
          <a:p>
            <a:pPr marL="0" indent="0" algn="ctr" rtl="0" fontAlgn="base">
              <a:lnSpc>
                <a:spcPct val="110000"/>
              </a:lnSpc>
              <a:spcBef>
                <a:spcPts val="0"/>
              </a:spcBef>
              <a:spcAft>
                <a:spcPts val="0"/>
              </a:spcAft>
              <a:buNone/>
            </a:pPr>
            <a:r>
              <a:rPr lang="en-CA" sz="2000" u="none" strike="noStrike" dirty="0">
                <a:solidFill>
                  <a:srgbClr val="434343"/>
                </a:solidFill>
                <a:effectLst/>
              </a:rPr>
              <a:t>and harassment</a:t>
            </a:r>
          </a:p>
        </p:txBody>
      </p:sp>
      <p:pic>
        <p:nvPicPr>
          <p:cNvPr id="12" name="Picture 11">
            <a:extLst>
              <a:ext uri="{FF2B5EF4-FFF2-40B4-BE49-F238E27FC236}">
                <a16:creationId xmlns:a16="http://schemas.microsoft.com/office/drawing/2014/main" id="{DEEB833D-407B-92D3-83E5-2347AE701467}"/>
              </a:ext>
            </a:extLst>
          </p:cNvPr>
          <p:cNvPicPr>
            <a:picLocks noChangeAspect="1"/>
          </p:cNvPicPr>
          <p:nvPr/>
        </p:nvPicPr>
        <p:blipFill>
          <a:blip r:embed="rId3"/>
          <a:stretch>
            <a:fillRect/>
          </a:stretch>
        </p:blipFill>
        <p:spPr>
          <a:xfrm>
            <a:off x="1763485" y="2921704"/>
            <a:ext cx="1023257" cy="1159691"/>
          </a:xfrm>
          <a:prstGeom prst="rect">
            <a:avLst/>
          </a:prstGeom>
        </p:spPr>
      </p:pic>
      <p:pic>
        <p:nvPicPr>
          <p:cNvPr id="13" name="Picture 12">
            <a:extLst>
              <a:ext uri="{FF2B5EF4-FFF2-40B4-BE49-F238E27FC236}">
                <a16:creationId xmlns:a16="http://schemas.microsoft.com/office/drawing/2014/main" id="{8D8A5418-CCC8-A612-5A4E-7D84AE584ADD}"/>
              </a:ext>
            </a:extLst>
          </p:cNvPr>
          <p:cNvPicPr>
            <a:picLocks noChangeAspect="1"/>
          </p:cNvPicPr>
          <p:nvPr/>
        </p:nvPicPr>
        <p:blipFill>
          <a:blip r:embed="rId4"/>
          <a:stretch>
            <a:fillRect/>
          </a:stretch>
        </p:blipFill>
        <p:spPr>
          <a:xfrm>
            <a:off x="5584370" y="2921704"/>
            <a:ext cx="1023257" cy="1159691"/>
          </a:xfrm>
          <a:prstGeom prst="rect">
            <a:avLst/>
          </a:prstGeom>
        </p:spPr>
      </p:pic>
      <p:pic>
        <p:nvPicPr>
          <p:cNvPr id="14" name="Picture 13">
            <a:extLst>
              <a:ext uri="{FF2B5EF4-FFF2-40B4-BE49-F238E27FC236}">
                <a16:creationId xmlns:a16="http://schemas.microsoft.com/office/drawing/2014/main" id="{84824230-04E8-E3AC-1063-F6C2E273A759}"/>
              </a:ext>
            </a:extLst>
          </p:cNvPr>
          <p:cNvPicPr>
            <a:picLocks noChangeAspect="1"/>
          </p:cNvPicPr>
          <p:nvPr/>
        </p:nvPicPr>
        <p:blipFill>
          <a:blip r:embed="rId5"/>
          <a:stretch>
            <a:fillRect/>
          </a:stretch>
        </p:blipFill>
        <p:spPr>
          <a:xfrm>
            <a:off x="9535886" y="2947313"/>
            <a:ext cx="1023257" cy="1159691"/>
          </a:xfrm>
          <a:prstGeom prst="rect">
            <a:avLst/>
          </a:prstGeom>
        </p:spPr>
      </p:pic>
    </p:spTree>
    <p:extLst>
      <p:ext uri="{BB962C8B-B14F-4D97-AF65-F5344CB8AC3E}">
        <p14:creationId xmlns:p14="http://schemas.microsoft.com/office/powerpoint/2010/main" val="132836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36D5117-D36E-11C3-EF2C-B5C12E62E727}"/>
              </a:ext>
            </a:extLst>
          </p:cNvPr>
          <p:cNvSpPr/>
          <p:nvPr/>
        </p:nvSpPr>
        <p:spPr>
          <a:xfrm>
            <a:off x="8595360" y="2796181"/>
            <a:ext cx="3182848" cy="3507346"/>
          </a:xfrm>
          <a:prstGeom prst="roundRect">
            <a:avLst>
              <a:gd name="adj" fmla="val 9485"/>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cap="none" dirty="0">
                <a:solidFill>
                  <a:schemeClr val="bg1"/>
                </a:solidFill>
                <a:effectLst/>
              </a:rPr>
              <a:t>THE JOB POSTING</a:t>
            </a:r>
            <a:endParaRPr lang="en-US" cap="none"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1911412"/>
            <a:ext cx="9525000" cy="1134874"/>
          </a:xfrm>
        </p:spPr>
        <p:txBody>
          <a:bodyPr>
            <a:normAutofit/>
          </a:bodyPr>
          <a:lstStyle/>
          <a:p>
            <a:pPr marL="0" indent="0">
              <a:lnSpc>
                <a:spcPct val="110000"/>
              </a:lnSpc>
              <a:spcBef>
                <a:spcPts val="0"/>
              </a:spcBef>
              <a:buNone/>
            </a:pPr>
            <a:r>
              <a:rPr lang="en-CA" sz="2400" u="none" strike="noStrike" dirty="0">
                <a:solidFill>
                  <a:srgbClr val="434343"/>
                </a:solidFill>
                <a:effectLst/>
              </a:rPr>
              <a:t>The right job posting is essential to attract the right talent.</a:t>
            </a:r>
            <a:r>
              <a:rPr lang="en-CA" sz="2400" b="1" u="none" strike="noStrike" dirty="0">
                <a:solidFill>
                  <a:srgbClr val="434343"/>
                </a:solidFill>
                <a:effectLst/>
                <a:latin typeface="Ilisarniq Demi" pitchFamily="2" charset="77"/>
              </a:rPr>
              <a:t> </a:t>
            </a:r>
          </a:p>
        </p:txBody>
      </p:sp>
      <p:sp>
        <p:nvSpPr>
          <p:cNvPr id="7" name="TextBox 6">
            <a:extLst>
              <a:ext uri="{FF2B5EF4-FFF2-40B4-BE49-F238E27FC236}">
                <a16:creationId xmlns:a16="http://schemas.microsoft.com/office/drawing/2014/main" id="{ADCC25FF-F83B-CF6E-B83A-47CAC32B8104}"/>
              </a:ext>
            </a:extLst>
          </p:cNvPr>
          <p:cNvSpPr txBox="1"/>
          <p:nvPr/>
        </p:nvSpPr>
        <p:spPr>
          <a:xfrm>
            <a:off x="838200" y="2406962"/>
            <a:ext cx="7360921" cy="4330416"/>
          </a:xfrm>
          <a:prstGeom prst="rect">
            <a:avLst/>
          </a:prstGeom>
          <a:noFill/>
        </p:spPr>
        <p:txBody>
          <a:bodyPr wrap="square">
            <a:spAutoFit/>
          </a:bodyPr>
          <a:lstStyle/>
          <a:p>
            <a:pPr fontAlgn="base">
              <a:lnSpc>
                <a:spcPct val="130000"/>
              </a:lnSpc>
            </a:pPr>
            <a:r>
              <a:rPr lang="en-CA" sz="1800" b="1" u="none" strike="noStrike" dirty="0">
                <a:solidFill>
                  <a:srgbClr val="B94B24"/>
                </a:solidFill>
                <a:effectLst/>
                <a:latin typeface="Ilisarniq" pitchFamily="2" charset="77"/>
              </a:rPr>
              <a:t>A GOOD JOB DESCRIPTION SHOULD INCLUDE A: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Clear job title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Brief overview of your company</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List of the tasks the employee is expected to perform</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List of required skills, qualifications, and/or experience</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Description of working conditions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Diversity and inclusion statement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List of employee benefits and perks</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Process for applying and documents required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Expected start date and salary range </a:t>
            </a:r>
          </a:p>
          <a:p>
            <a:pPr marL="285750" indent="-285750" algn="l" rtl="0" fontAlgn="base">
              <a:lnSpc>
                <a:spcPct val="13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Request for work samples or portfolio, if needed</a:t>
            </a:r>
          </a:p>
          <a:p>
            <a:pPr marL="0" indent="0" algn="l" rtl="0">
              <a:spcBef>
                <a:spcPts val="0"/>
              </a:spcBef>
              <a:spcAft>
                <a:spcPts val="0"/>
              </a:spcAft>
              <a:buNone/>
            </a:pPr>
            <a:endParaRPr lang="en-US" dirty="0">
              <a:latin typeface="Ilisarniq" pitchFamily="2" charset="77"/>
            </a:endParaRPr>
          </a:p>
        </p:txBody>
      </p:sp>
      <p:sp>
        <p:nvSpPr>
          <p:cNvPr id="9" name="TextBox 8">
            <a:extLst>
              <a:ext uri="{FF2B5EF4-FFF2-40B4-BE49-F238E27FC236}">
                <a16:creationId xmlns:a16="http://schemas.microsoft.com/office/drawing/2014/main" id="{E0262FE1-B39B-3FB1-0BEA-B32C48D67432}"/>
              </a:ext>
            </a:extLst>
          </p:cNvPr>
          <p:cNvSpPr txBox="1"/>
          <p:nvPr/>
        </p:nvSpPr>
        <p:spPr>
          <a:xfrm>
            <a:off x="9024393" y="4121706"/>
            <a:ext cx="2634207" cy="2514663"/>
          </a:xfrm>
          <a:prstGeom prst="rect">
            <a:avLst/>
          </a:prstGeom>
          <a:noFill/>
        </p:spPr>
        <p:txBody>
          <a:bodyPr wrap="square">
            <a:spAutoFit/>
          </a:bodyPr>
          <a:lstStyle/>
          <a:p>
            <a:pPr>
              <a:lnSpc>
                <a:spcPct val="110000"/>
              </a:lnSpc>
            </a:pPr>
            <a:r>
              <a:rPr lang="en-CA" u="none" strike="noStrike" dirty="0">
                <a:solidFill>
                  <a:srgbClr val="434343"/>
                </a:solidFill>
                <a:effectLst/>
                <a:latin typeface="Ilisarniq" pitchFamily="2" charset="77"/>
              </a:rPr>
              <a:t>Once your job posting is ready, share it to online job boards, social media, or hang a poster at a busy location in your community</a:t>
            </a:r>
            <a:br>
              <a:rPr lang="en-CA" dirty="0">
                <a:solidFill>
                  <a:srgbClr val="434343"/>
                </a:solidFill>
                <a:latin typeface="Ilisarniq" pitchFamily="2" charset="77"/>
              </a:rPr>
            </a:br>
            <a:endParaRPr lang="en-US" dirty="0">
              <a:solidFill>
                <a:srgbClr val="434343"/>
              </a:solidFill>
            </a:endParaRPr>
          </a:p>
        </p:txBody>
      </p:sp>
      <p:pic>
        <p:nvPicPr>
          <p:cNvPr id="13" name="Picture 12" descr="A screenshot of a computer&#10;&#10;Description automatically generated with low confidence">
            <a:extLst>
              <a:ext uri="{FF2B5EF4-FFF2-40B4-BE49-F238E27FC236}">
                <a16:creationId xmlns:a16="http://schemas.microsoft.com/office/drawing/2014/main" id="{D6C2F0EB-8258-DCA4-43DE-6314615C9EA7}"/>
              </a:ext>
            </a:extLst>
          </p:cNvPr>
          <p:cNvPicPr>
            <a:picLocks noChangeAspect="1"/>
          </p:cNvPicPr>
          <p:nvPr/>
        </p:nvPicPr>
        <p:blipFill rotWithShape="1">
          <a:blip r:embed="rId2"/>
          <a:srcRect l="63890" t="36856" r="12036" b="44419"/>
          <a:stretch/>
        </p:blipFill>
        <p:spPr>
          <a:xfrm rot="21058335">
            <a:off x="9329182" y="2667247"/>
            <a:ext cx="1651000" cy="1284133"/>
          </a:xfrm>
          <a:prstGeom prst="rect">
            <a:avLst/>
          </a:prstGeom>
        </p:spPr>
      </p:pic>
      <p:pic>
        <p:nvPicPr>
          <p:cNvPr id="15" name="Picture 14" descr="A screenshot of a computer&#10;&#10;Description automatically generated with low confidence">
            <a:extLst>
              <a:ext uri="{FF2B5EF4-FFF2-40B4-BE49-F238E27FC236}">
                <a16:creationId xmlns:a16="http://schemas.microsoft.com/office/drawing/2014/main" id="{2EC85B5D-DDB0-9261-F705-554AB50E8B74}"/>
              </a:ext>
            </a:extLst>
          </p:cNvPr>
          <p:cNvPicPr>
            <a:picLocks noChangeAspect="1"/>
          </p:cNvPicPr>
          <p:nvPr/>
        </p:nvPicPr>
        <p:blipFill rotWithShape="1">
          <a:blip r:embed="rId3"/>
          <a:srcRect l="44635" t="50000" r="38704" b="30015"/>
          <a:stretch/>
        </p:blipFill>
        <p:spPr>
          <a:xfrm>
            <a:off x="8328996" y="3201598"/>
            <a:ext cx="1142606" cy="1370572"/>
          </a:xfrm>
          <a:prstGeom prst="rect">
            <a:avLst/>
          </a:prstGeom>
        </p:spPr>
      </p:pic>
    </p:spTree>
    <p:extLst>
      <p:ext uri="{BB962C8B-B14F-4D97-AF65-F5344CB8AC3E}">
        <p14:creationId xmlns:p14="http://schemas.microsoft.com/office/powerpoint/2010/main" val="158903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Reviewing Applications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6614160" cy="4551816"/>
          </a:xfrm>
        </p:spPr>
        <p:txBody>
          <a:bodyPr>
            <a:normAutofit lnSpcReduction="10000"/>
          </a:bodyPr>
          <a:lstStyle/>
          <a:p>
            <a:pPr marL="0" indent="0" algn="l" rtl="0">
              <a:lnSpc>
                <a:spcPct val="110000"/>
              </a:lnSpc>
              <a:spcBef>
                <a:spcPts val="0"/>
              </a:spcBef>
              <a:spcAft>
                <a:spcPts val="0"/>
              </a:spcAft>
              <a:buNone/>
            </a:pPr>
            <a:r>
              <a:rPr lang="en-CA" sz="2400" u="none" strike="noStrike" dirty="0">
                <a:solidFill>
                  <a:srgbClr val="434343"/>
                </a:solidFill>
                <a:effectLst/>
              </a:rPr>
              <a:t>When you have a few applicants that seem like a good fit, </a:t>
            </a:r>
            <a:r>
              <a:rPr lang="en-CA" sz="2400" b="1" u="none" strike="noStrike" dirty="0">
                <a:solidFill>
                  <a:srgbClr val="02816D"/>
                </a:solidFill>
                <a:effectLst/>
              </a:rPr>
              <a:t>short-list around 3-5 candidates </a:t>
            </a:r>
            <a:r>
              <a:rPr lang="en-CA" sz="2400" u="none" strike="noStrike" dirty="0">
                <a:solidFill>
                  <a:srgbClr val="434343"/>
                </a:solidFill>
                <a:effectLst/>
              </a:rPr>
              <a:t>into a folder on your computer and reach out to them to schedule interviews. </a:t>
            </a:r>
          </a:p>
          <a:p>
            <a:pPr marL="0" indent="0" algn="l" rtl="0">
              <a:lnSpc>
                <a:spcPct val="110000"/>
              </a:lnSpc>
              <a:spcBef>
                <a:spcPts val="0"/>
              </a:spcBef>
              <a:spcAft>
                <a:spcPts val="0"/>
              </a:spcAft>
              <a:buNone/>
            </a:pPr>
            <a:endParaRPr lang="en-CA" sz="2400" dirty="0">
              <a:solidFill>
                <a:srgbClr val="434343"/>
              </a:solidFill>
            </a:endParaRPr>
          </a:p>
          <a:p>
            <a:pPr marL="0" indent="0" algn="l" rtl="0">
              <a:lnSpc>
                <a:spcPct val="110000"/>
              </a:lnSpc>
              <a:spcBef>
                <a:spcPts val="0"/>
              </a:spcBef>
              <a:spcAft>
                <a:spcPts val="0"/>
              </a:spcAft>
              <a:buNone/>
            </a:pPr>
            <a:r>
              <a:rPr lang="en-CA" sz="2400" u="none" strike="noStrike" dirty="0">
                <a:solidFill>
                  <a:srgbClr val="434343"/>
                </a:solidFill>
                <a:effectLst/>
              </a:rPr>
              <a:t>Consider them if they are not fully qualified but have the potential and opportunity to develop skills.</a:t>
            </a:r>
            <a:br>
              <a:rPr lang="en-CA" sz="2400" dirty="0"/>
            </a:br>
            <a:br>
              <a:rPr lang="en-CA" sz="2400" dirty="0"/>
            </a:br>
            <a:br>
              <a:rPr lang="en-CA" sz="2400" dirty="0"/>
            </a:br>
            <a:endParaRPr lang="en-CA" sz="2400" b="0" i="0" u="none" strike="noStrike"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64088953-506B-5445-9BCE-0D76807C1C39}"/>
              </a:ext>
            </a:extLst>
          </p:cNvPr>
          <p:cNvPicPr>
            <a:picLocks noChangeAspect="1"/>
          </p:cNvPicPr>
          <p:nvPr/>
        </p:nvPicPr>
        <p:blipFill>
          <a:blip r:embed="rId2"/>
          <a:stretch>
            <a:fillRect/>
          </a:stretch>
        </p:blipFill>
        <p:spPr>
          <a:xfrm>
            <a:off x="8095506" y="3485542"/>
            <a:ext cx="2004815" cy="1309451"/>
          </a:xfrm>
          <a:prstGeom prst="rect">
            <a:avLst/>
          </a:prstGeom>
        </p:spPr>
      </p:pic>
      <p:pic>
        <p:nvPicPr>
          <p:cNvPr id="13" name="Picture 12">
            <a:extLst>
              <a:ext uri="{FF2B5EF4-FFF2-40B4-BE49-F238E27FC236}">
                <a16:creationId xmlns:a16="http://schemas.microsoft.com/office/drawing/2014/main" id="{E580776B-E166-B5CC-D706-A01BA0C01BD0}"/>
              </a:ext>
            </a:extLst>
          </p:cNvPr>
          <p:cNvPicPr>
            <a:picLocks noChangeAspect="1"/>
          </p:cNvPicPr>
          <p:nvPr/>
        </p:nvPicPr>
        <p:blipFill>
          <a:blip r:embed="rId3"/>
          <a:stretch>
            <a:fillRect/>
          </a:stretch>
        </p:blipFill>
        <p:spPr>
          <a:xfrm>
            <a:off x="9276987" y="4908544"/>
            <a:ext cx="2004815" cy="1309451"/>
          </a:xfrm>
          <a:prstGeom prst="rect">
            <a:avLst/>
          </a:prstGeom>
        </p:spPr>
      </p:pic>
      <p:pic>
        <p:nvPicPr>
          <p:cNvPr id="10" name="Picture 9">
            <a:extLst>
              <a:ext uri="{FF2B5EF4-FFF2-40B4-BE49-F238E27FC236}">
                <a16:creationId xmlns:a16="http://schemas.microsoft.com/office/drawing/2014/main" id="{927CEF39-7F5D-4135-FA38-E27716A13103}"/>
              </a:ext>
            </a:extLst>
          </p:cNvPr>
          <p:cNvPicPr>
            <a:picLocks noChangeAspect="1"/>
          </p:cNvPicPr>
          <p:nvPr/>
        </p:nvPicPr>
        <p:blipFill>
          <a:blip r:embed="rId4"/>
          <a:stretch>
            <a:fillRect/>
          </a:stretch>
        </p:blipFill>
        <p:spPr>
          <a:xfrm>
            <a:off x="9276988" y="2097514"/>
            <a:ext cx="2004815" cy="1309451"/>
          </a:xfrm>
          <a:prstGeom prst="rect">
            <a:avLst/>
          </a:prstGeom>
        </p:spPr>
      </p:pic>
      <p:pic>
        <p:nvPicPr>
          <p:cNvPr id="6" name="Picture 5" descr="A picture containing gold, night, light, amber&#10;&#10;Description automatically generated">
            <a:extLst>
              <a:ext uri="{FF2B5EF4-FFF2-40B4-BE49-F238E27FC236}">
                <a16:creationId xmlns:a16="http://schemas.microsoft.com/office/drawing/2014/main" id="{18C946EF-5C34-1197-F40B-6A4EC965E000}"/>
              </a:ext>
            </a:extLst>
          </p:cNvPr>
          <p:cNvPicPr>
            <a:picLocks noChangeAspect="1"/>
          </p:cNvPicPr>
          <p:nvPr/>
        </p:nvPicPr>
        <p:blipFill rotWithShape="1">
          <a:blip r:embed="rId5"/>
          <a:srcRect l="66549" t="50000" r="2410" b="5633"/>
          <a:stretch/>
        </p:blipFill>
        <p:spPr>
          <a:xfrm>
            <a:off x="9483365" y="2365985"/>
            <a:ext cx="621211" cy="640800"/>
          </a:xfrm>
          <a:prstGeom prst="ellipse">
            <a:avLst/>
          </a:prstGeom>
        </p:spPr>
      </p:pic>
      <p:pic>
        <p:nvPicPr>
          <p:cNvPr id="7" name="Picture 6">
            <a:extLst>
              <a:ext uri="{FF2B5EF4-FFF2-40B4-BE49-F238E27FC236}">
                <a16:creationId xmlns:a16="http://schemas.microsoft.com/office/drawing/2014/main" id="{431BA1A7-5114-6BF4-5BC0-A897CE2865FB}"/>
              </a:ext>
            </a:extLst>
          </p:cNvPr>
          <p:cNvPicPr>
            <a:picLocks noChangeAspect="1"/>
          </p:cNvPicPr>
          <p:nvPr/>
        </p:nvPicPr>
        <p:blipFill>
          <a:blip r:embed="rId6"/>
          <a:stretch>
            <a:fillRect/>
          </a:stretch>
        </p:blipFill>
        <p:spPr>
          <a:xfrm rot="696538">
            <a:off x="7795013" y="5707262"/>
            <a:ext cx="933004" cy="684203"/>
          </a:xfrm>
          <a:prstGeom prst="rect">
            <a:avLst/>
          </a:prstGeom>
        </p:spPr>
      </p:pic>
      <p:pic>
        <p:nvPicPr>
          <p:cNvPr id="8" name="Picture 7">
            <a:extLst>
              <a:ext uri="{FF2B5EF4-FFF2-40B4-BE49-F238E27FC236}">
                <a16:creationId xmlns:a16="http://schemas.microsoft.com/office/drawing/2014/main" id="{A7349347-72D1-8B84-7926-BA4D9A2EC916}"/>
              </a:ext>
            </a:extLst>
          </p:cNvPr>
          <p:cNvPicPr>
            <a:picLocks noChangeAspect="1"/>
          </p:cNvPicPr>
          <p:nvPr/>
        </p:nvPicPr>
        <p:blipFill>
          <a:blip r:embed="rId7"/>
          <a:stretch>
            <a:fillRect/>
          </a:stretch>
        </p:blipFill>
        <p:spPr>
          <a:xfrm>
            <a:off x="8590465" y="5292090"/>
            <a:ext cx="196851" cy="196851"/>
          </a:xfrm>
          <a:prstGeom prst="rect">
            <a:avLst/>
          </a:prstGeom>
        </p:spPr>
      </p:pic>
      <p:pic>
        <p:nvPicPr>
          <p:cNvPr id="9" name="Picture 8">
            <a:extLst>
              <a:ext uri="{FF2B5EF4-FFF2-40B4-BE49-F238E27FC236}">
                <a16:creationId xmlns:a16="http://schemas.microsoft.com/office/drawing/2014/main" id="{F7BC5480-362F-F151-BA91-89724D6A3635}"/>
              </a:ext>
            </a:extLst>
          </p:cNvPr>
          <p:cNvPicPr>
            <a:picLocks noChangeAspect="1"/>
          </p:cNvPicPr>
          <p:nvPr/>
        </p:nvPicPr>
        <p:blipFill>
          <a:blip r:embed="rId8"/>
          <a:stretch>
            <a:fillRect/>
          </a:stretch>
        </p:blipFill>
        <p:spPr>
          <a:xfrm>
            <a:off x="10633710" y="3520516"/>
            <a:ext cx="720090" cy="528066"/>
          </a:xfrm>
          <a:prstGeom prst="rect">
            <a:avLst/>
          </a:prstGeom>
        </p:spPr>
      </p:pic>
      <p:pic>
        <p:nvPicPr>
          <p:cNvPr id="12" name="Picture 11">
            <a:extLst>
              <a:ext uri="{FF2B5EF4-FFF2-40B4-BE49-F238E27FC236}">
                <a16:creationId xmlns:a16="http://schemas.microsoft.com/office/drawing/2014/main" id="{F0853C96-FDEF-92DF-AB8A-54ADE399FBF0}"/>
              </a:ext>
            </a:extLst>
          </p:cNvPr>
          <p:cNvPicPr>
            <a:picLocks noChangeAspect="1"/>
          </p:cNvPicPr>
          <p:nvPr/>
        </p:nvPicPr>
        <p:blipFill>
          <a:blip r:embed="rId7"/>
          <a:stretch>
            <a:fillRect/>
          </a:stretch>
        </p:blipFill>
        <p:spPr>
          <a:xfrm>
            <a:off x="8590464" y="2587959"/>
            <a:ext cx="196851" cy="196851"/>
          </a:xfrm>
          <a:prstGeom prst="rect">
            <a:avLst/>
          </a:prstGeom>
        </p:spPr>
      </p:pic>
      <p:pic>
        <p:nvPicPr>
          <p:cNvPr id="15" name="Picture 14" descr="A picture containing gold, night, light, amber&#10;&#10;Description automatically generated">
            <a:extLst>
              <a:ext uri="{FF2B5EF4-FFF2-40B4-BE49-F238E27FC236}">
                <a16:creationId xmlns:a16="http://schemas.microsoft.com/office/drawing/2014/main" id="{9A4C230F-0A11-1E3D-2110-B878DC9A7F97}"/>
              </a:ext>
            </a:extLst>
          </p:cNvPr>
          <p:cNvPicPr>
            <a:picLocks noChangeAspect="1"/>
          </p:cNvPicPr>
          <p:nvPr/>
        </p:nvPicPr>
        <p:blipFill rotWithShape="1">
          <a:blip r:embed="rId5"/>
          <a:srcRect l="66549" t="50000" r="2410" b="5633"/>
          <a:stretch/>
        </p:blipFill>
        <p:spPr>
          <a:xfrm>
            <a:off x="9452885" y="5190465"/>
            <a:ext cx="621211" cy="640800"/>
          </a:xfrm>
          <a:prstGeom prst="ellipse">
            <a:avLst/>
          </a:prstGeom>
        </p:spPr>
      </p:pic>
    </p:spTree>
    <p:extLst>
      <p:ext uri="{BB962C8B-B14F-4D97-AF65-F5344CB8AC3E}">
        <p14:creationId xmlns:p14="http://schemas.microsoft.com/office/powerpoint/2010/main" val="37137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en-CA" u="none" strike="noStrike" dirty="0">
                <a:solidFill>
                  <a:schemeClr val="bg1"/>
                </a:solidFill>
                <a:effectLst/>
              </a:rPr>
              <a:t>Interviewing Candidates</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997440" cy="1011651"/>
          </a:xfrm>
        </p:spPr>
        <p:txBody>
          <a:bodyPr>
            <a:noAutofit/>
          </a:bodyPr>
          <a:lstStyle/>
          <a:p>
            <a:pPr marL="0" indent="0" algn="l" rtl="0">
              <a:lnSpc>
                <a:spcPct val="110000"/>
              </a:lnSpc>
              <a:spcBef>
                <a:spcPts val="0"/>
              </a:spcBef>
              <a:spcAft>
                <a:spcPts val="0"/>
              </a:spcAft>
              <a:buNone/>
            </a:pPr>
            <a:r>
              <a:rPr lang="en-CA" sz="2400" u="none" strike="noStrike" dirty="0">
                <a:solidFill>
                  <a:srgbClr val="434343"/>
                </a:solidFill>
                <a:effectLst/>
              </a:rPr>
              <a:t>Interviewing candidates is an opportunity for you to connect with them and see how well they will fit in your company. </a:t>
            </a:r>
            <a:br>
              <a:rPr lang="en-CA" sz="2400" dirty="0"/>
            </a:br>
            <a:br>
              <a:rPr lang="en-CA" sz="2400" dirty="0"/>
            </a:br>
            <a:br>
              <a:rPr lang="en-CA" sz="2400" dirty="0"/>
            </a:br>
            <a:endParaRPr lang="en-CA" sz="2400" b="0" i="0" u="none" strike="noStrike"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A0BE2DA3-F977-A602-3332-BE7D55A08D2A}"/>
              </a:ext>
            </a:extLst>
          </p:cNvPr>
          <p:cNvSpPr txBox="1"/>
          <p:nvPr/>
        </p:nvSpPr>
        <p:spPr>
          <a:xfrm>
            <a:off x="838200" y="3233559"/>
            <a:ext cx="5074920" cy="2645340"/>
          </a:xfrm>
          <a:prstGeom prst="rect">
            <a:avLst/>
          </a:prstGeom>
          <a:noFill/>
        </p:spPr>
        <p:txBody>
          <a:bodyPr wrap="square">
            <a:spAutoFit/>
          </a:bodyPr>
          <a:lstStyle/>
          <a:p>
            <a:pPr marL="0" indent="0" algn="l" rtl="0">
              <a:spcBef>
                <a:spcPts val="0"/>
              </a:spcBef>
              <a:spcAft>
                <a:spcPts val="0"/>
              </a:spcAft>
              <a:buNone/>
            </a:pPr>
            <a:r>
              <a:rPr lang="en-CA" sz="1800" b="1" u="none" strike="noStrike" dirty="0">
                <a:solidFill>
                  <a:srgbClr val="B94B24"/>
                </a:solidFill>
                <a:effectLst/>
                <a:latin typeface="Ilisarniq" pitchFamily="2" charset="77"/>
              </a:rPr>
              <a:t>BEFORE THE INTERVIEW</a:t>
            </a:r>
          </a:p>
          <a:p>
            <a:pPr marL="0" indent="0" algn="l" rtl="0">
              <a:spcBef>
                <a:spcPts val="0"/>
              </a:spcBef>
              <a:spcAft>
                <a:spcPts val="0"/>
              </a:spcAft>
              <a:buNone/>
            </a:pPr>
            <a:endParaRPr lang="en-CA" sz="1200" b="1" u="none" strike="noStrike" dirty="0">
              <a:solidFill>
                <a:srgbClr val="B94B24"/>
              </a:solidFill>
              <a:effectLst/>
              <a:latin typeface="Ilisarniq" pitchFamily="2" charset="77"/>
            </a:endParaRPr>
          </a:p>
          <a:p>
            <a:pPr marL="285750" indent="-285750" fontAlgn="base">
              <a:lnSpc>
                <a:spcPct val="110000"/>
              </a:lnSpc>
              <a:spcBef>
                <a:spcPts val="0"/>
              </a:spcBef>
              <a:buFont typeface="Arial" panose="020B0604020202020204" pitchFamily="34" charset="0"/>
              <a:buChar char="•"/>
            </a:pPr>
            <a:r>
              <a:rPr lang="en-CA" sz="1800" u="none" strike="noStrike" dirty="0">
                <a:solidFill>
                  <a:srgbClr val="434343"/>
                </a:solidFill>
                <a:effectLst/>
                <a:latin typeface="Ilisarniq" pitchFamily="2" charset="77"/>
              </a:rPr>
              <a:t>Identify the skills you are looking </a:t>
            </a:r>
            <a:br>
              <a:rPr lang="en-CA" sz="1800" u="none" strike="noStrike" dirty="0">
                <a:solidFill>
                  <a:srgbClr val="434343"/>
                </a:solidFill>
                <a:effectLst/>
                <a:latin typeface="Ilisarniq" pitchFamily="2" charset="77"/>
              </a:rPr>
            </a:br>
            <a:r>
              <a:rPr lang="en-CA" sz="1800" u="none" strike="noStrike" dirty="0">
                <a:solidFill>
                  <a:srgbClr val="434343"/>
                </a:solidFill>
                <a:effectLst/>
                <a:latin typeface="Ilisarniq" pitchFamily="2" charset="77"/>
              </a:rPr>
              <a:t>for in your employee</a:t>
            </a:r>
          </a:p>
          <a:p>
            <a:pPr marL="285750" indent="-285750" fontAlgn="base">
              <a:lnSpc>
                <a:spcPct val="110000"/>
              </a:lnSpc>
              <a:spcBef>
                <a:spcPts val="0"/>
              </a:spcBef>
              <a:buFont typeface="Arial" panose="020B0604020202020204" pitchFamily="34" charset="0"/>
              <a:buChar char="•"/>
            </a:pPr>
            <a:r>
              <a:rPr lang="en-CA" sz="1800" u="none" strike="noStrike" dirty="0">
                <a:solidFill>
                  <a:srgbClr val="434343"/>
                </a:solidFill>
                <a:effectLst/>
                <a:latin typeface="Ilisarniq" pitchFamily="2" charset="77"/>
              </a:rPr>
              <a:t>Prepare a list of questions</a:t>
            </a:r>
          </a:p>
          <a:p>
            <a:pPr marL="285750" indent="-285750" fontAlgn="base">
              <a:lnSpc>
                <a:spcPct val="110000"/>
              </a:lnSpc>
              <a:spcBef>
                <a:spcPts val="0"/>
              </a:spcBef>
              <a:buFont typeface="Arial" panose="020B0604020202020204" pitchFamily="34" charset="0"/>
              <a:buChar char="•"/>
            </a:pPr>
            <a:r>
              <a:rPr lang="en-CA" sz="1800" u="none" strike="noStrike" dirty="0">
                <a:solidFill>
                  <a:srgbClr val="434343"/>
                </a:solidFill>
                <a:effectLst/>
                <a:latin typeface="Ilisarniq" pitchFamily="2" charset="77"/>
              </a:rPr>
              <a:t>Ask behavioral and situational questions (e.g. “how would you handle or approach a stressful situation?”)</a:t>
            </a:r>
          </a:p>
          <a:p>
            <a:pPr marL="285750" indent="-285750" fontAlgn="base">
              <a:lnSpc>
                <a:spcPct val="110000"/>
              </a:lnSpc>
              <a:spcBef>
                <a:spcPts val="0"/>
              </a:spcBef>
              <a:buFont typeface="Arial" panose="020B0604020202020204" pitchFamily="34" charset="0"/>
              <a:buChar char="•"/>
            </a:pPr>
            <a:r>
              <a:rPr lang="en-CA" sz="1800" u="none" strike="noStrike" dirty="0">
                <a:solidFill>
                  <a:srgbClr val="434343"/>
                </a:solidFill>
                <a:effectLst/>
                <a:latin typeface="Ilisarniq" pitchFamily="2" charset="77"/>
              </a:rPr>
              <a:t>Take notes </a:t>
            </a:r>
          </a:p>
        </p:txBody>
      </p:sp>
      <p:sp>
        <p:nvSpPr>
          <p:cNvPr id="9" name="TextBox 8">
            <a:extLst>
              <a:ext uri="{FF2B5EF4-FFF2-40B4-BE49-F238E27FC236}">
                <a16:creationId xmlns:a16="http://schemas.microsoft.com/office/drawing/2014/main" id="{E89C0C70-2BB6-CD12-B2C3-F46F1BD4954D}"/>
              </a:ext>
            </a:extLst>
          </p:cNvPr>
          <p:cNvSpPr txBox="1"/>
          <p:nvPr/>
        </p:nvSpPr>
        <p:spPr>
          <a:xfrm>
            <a:off x="6096000" y="3233559"/>
            <a:ext cx="5074920" cy="2340641"/>
          </a:xfrm>
          <a:prstGeom prst="rect">
            <a:avLst/>
          </a:prstGeom>
          <a:noFill/>
        </p:spPr>
        <p:txBody>
          <a:bodyPr wrap="square">
            <a:spAutoFit/>
          </a:bodyPr>
          <a:lstStyle/>
          <a:p>
            <a:pPr marL="0" indent="0" algn="l" rtl="0">
              <a:spcBef>
                <a:spcPts val="0"/>
              </a:spcBef>
              <a:spcAft>
                <a:spcPts val="0"/>
              </a:spcAft>
              <a:buNone/>
            </a:pPr>
            <a:r>
              <a:rPr lang="en-CA" sz="1800" b="1" u="none" strike="noStrike" dirty="0">
                <a:solidFill>
                  <a:srgbClr val="B94B24"/>
                </a:solidFill>
                <a:effectLst/>
                <a:latin typeface="Ilisarniq" pitchFamily="2" charset="77"/>
              </a:rPr>
              <a:t>DURING THE INTERVIEW</a:t>
            </a:r>
          </a:p>
          <a:p>
            <a:pPr marL="0" indent="0" algn="l" rtl="0">
              <a:spcBef>
                <a:spcPts val="0"/>
              </a:spcBef>
              <a:spcAft>
                <a:spcPts val="0"/>
              </a:spcAft>
              <a:buNone/>
            </a:pPr>
            <a:endParaRPr lang="en-CA" sz="1200" b="1" u="none" strike="noStrike" dirty="0">
              <a:solidFill>
                <a:srgbClr val="B94B24"/>
              </a:solidFill>
              <a:effectLst/>
              <a:latin typeface="Ilisarniq" pitchFamily="2" charset="77"/>
            </a:endParaRPr>
          </a:p>
          <a:p>
            <a:pPr marL="285750" indent="-285750" algn="l" rtl="0" fontAlgn="base">
              <a:lnSpc>
                <a:spcPct val="11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Keep it casual </a:t>
            </a:r>
          </a:p>
          <a:p>
            <a:pPr marL="285750" indent="-285750" algn="l" rtl="0" fontAlgn="base">
              <a:lnSpc>
                <a:spcPct val="11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Be aware of your opinions or biases that may impact hiring decisions </a:t>
            </a:r>
          </a:p>
          <a:p>
            <a:pPr marL="285750" indent="-285750" algn="l" rtl="0" fontAlgn="base">
              <a:lnSpc>
                <a:spcPct val="11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Give the candidate an opportunity to ask questions </a:t>
            </a:r>
          </a:p>
          <a:p>
            <a:pPr marL="285750" indent="-285750" algn="l" rtl="0" fontAlgn="base">
              <a:lnSpc>
                <a:spcPct val="110000"/>
              </a:lnSpc>
              <a:spcBef>
                <a:spcPts val="0"/>
              </a:spcBef>
              <a:spcAft>
                <a:spcPts val="0"/>
              </a:spcAft>
              <a:buFont typeface="Arial" panose="020B0604020202020204" pitchFamily="34" charset="0"/>
              <a:buChar char="•"/>
            </a:pPr>
            <a:r>
              <a:rPr lang="en-CA" sz="1800" u="none" strike="noStrike" dirty="0">
                <a:solidFill>
                  <a:srgbClr val="434343"/>
                </a:solidFill>
                <a:effectLst/>
                <a:latin typeface="Ilisarniq" pitchFamily="2" charset="77"/>
              </a:rPr>
              <a:t>Inform the candidate of the next steps </a:t>
            </a:r>
            <a:endParaRPr lang="en-US" dirty="0">
              <a:latin typeface="Ilisarniq" pitchFamily="2" charset="77"/>
            </a:endParaRPr>
          </a:p>
        </p:txBody>
      </p:sp>
    </p:spTree>
    <p:extLst>
      <p:ext uri="{BB962C8B-B14F-4D97-AF65-F5344CB8AC3E}">
        <p14:creationId xmlns:p14="http://schemas.microsoft.com/office/powerpoint/2010/main" val="176534027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2337</TotalTime>
  <Words>1437</Words>
  <Application>Microsoft Office PowerPoint</Application>
  <PresentationFormat>Widescreen</PresentationFormat>
  <Paragraphs>161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Ilisarniq</vt:lpstr>
      <vt:lpstr>Arial</vt:lpstr>
      <vt:lpstr>Ilisarniq Demi</vt:lpstr>
      <vt:lpstr>Calibri</vt:lpstr>
      <vt:lpstr>Office Theme</vt:lpstr>
      <vt:lpstr>Best Practices</vt:lpstr>
      <vt:lpstr>PowerPoint Presentation</vt:lpstr>
      <vt:lpstr>The Right time to hire</vt:lpstr>
      <vt:lpstr>before you hire</vt:lpstr>
      <vt:lpstr>Budgeting for an employee</vt:lpstr>
      <vt:lpstr>Employee Rights and Legislations</vt:lpstr>
      <vt:lpstr>THE JOB POSTING</vt:lpstr>
      <vt:lpstr>Reviewing Applications</vt:lpstr>
      <vt:lpstr>Interviewing Candidates</vt:lpstr>
      <vt:lpstr>Ethical Hiring Practices </vt:lpstr>
      <vt:lpstr>After You Hire</vt:lpstr>
      <vt:lpstr>Payroll</vt:lpstr>
      <vt:lpstr>Benefits</vt:lpstr>
      <vt:lpstr>HR Policies and Procedures</vt:lpstr>
      <vt:lpstr> Record Keeping</vt:lpstr>
      <vt:lpstr>Training Employees</vt:lpstr>
      <vt:lpstr>Employee Evaluation</vt:lpstr>
      <vt:lpstr>Employee Retention</vt:lpstr>
      <vt:lpstr>Departing Employees</vt:lpstr>
      <vt:lpstr>Employer Obligations</vt:lpstr>
      <vt:lpstr>Retiring Employees</vt:lpstr>
      <vt:lpstr>Record of Employment</vt:lpstr>
      <vt:lpstr>Exit Interviews</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Style</dc:creator>
  <cp:lastModifiedBy>Lema Ijtemaye</cp:lastModifiedBy>
  <cp:revision>17</cp:revision>
  <dcterms:created xsi:type="dcterms:W3CDTF">2023-04-25T15:20:24Z</dcterms:created>
  <dcterms:modified xsi:type="dcterms:W3CDTF">2023-11-14T18:28:10Z</dcterms:modified>
</cp:coreProperties>
</file>