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authors.xml" ContentType="application/vnd.ms-powerpoint.auth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27"/>
  </p:notesMasterIdLst>
  <p:handoutMasterIdLst>
    <p:handoutMasterId r:id="rId28"/>
  </p:handoutMasterIdLst>
  <p:sldIdLst>
    <p:sldId id="308" r:id="rId2"/>
    <p:sldId id="1212" r:id="rId3"/>
    <p:sldId id="295" r:id="rId4"/>
    <p:sldId id="1213" r:id="rId5"/>
    <p:sldId id="1214" r:id="rId6"/>
    <p:sldId id="279" r:id="rId7"/>
    <p:sldId id="283" r:id="rId8"/>
    <p:sldId id="280" r:id="rId9"/>
    <p:sldId id="300" r:id="rId10"/>
    <p:sldId id="1215" r:id="rId11"/>
    <p:sldId id="1216" r:id="rId12"/>
    <p:sldId id="285" r:id="rId13"/>
    <p:sldId id="297" r:id="rId14"/>
    <p:sldId id="1217" r:id="rId15"/>
    <p:sldId id="288" r:id="rId16"/>
    <p:sldId id="289" r:id="rId17"/>
    <p:sldId id="290" r:id="rId18"/>
    <p:sldId id="291" r:id="rId19"/>
    <p:sldId id="296" r:id="rId20"/>
    <p:sldId id="298" r:id="rId21"/>
    <p:sldId id="1218" r:id="rId22"/>
    <p:sldId id="292" r:id="rId23"/>
    <p:sldId id="1219" r:id="rId24"/>
    <p:sldId id="294" r:id="rId25"/>
    <p:sldId id="293" r:id="rId2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C8E573-6076-4A92-8238-5F1E713FD2E2}" name="Guest User" initials="GU" userId="S::urn:spo:anon#a801c2852a792d92cab5fedf52049d824576f6d5344204b9e6a281b640e07ae7::" providerId="AD"/>
  <p188:author id="{6C660275-4A8C-3DA9-3402-632AA754D636}" name="Lema Ijtemaye" initials="LI" userId="S::lijtemaye@pauktuutit.ca::52989eaa-de45-4d2c-9ed9-ca77f20d1260" providerId="AD"/>
  <p188:author id="{B52AF47E-6591-FFDD-155D-C2E3EDF447FF}" name="Shauna-Marie Young" initials="SMY" userId="S::syoung@pauktuutit.ca::fd704bd1-380a-4f90-a200-78c097ed16e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4A3B2"/>
    <a:srgbClr val="018E77"/>
    <a:srgbClr val="FEB913"/>
    <a:srgbClr val="BDB0D6"/>
    <a:srgbClr val="4B2883"/>
    <a:srgbClr val="F52552"/>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9" d="100"/>
          <a:sy n="109" d="100"/>
        </p:scale>
        <p:origin x="208" y="4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5623FB-5ECA-4AA8-89EC-579CBA35F72A}" type="datetimeFigureOut">
              <a:rPr lang="id-ID" smtClean="0"/>
              <a:t>30/01/24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E18333-B75F-48F7-A7D4-75F62A49A070}" type="slidenum">
              <a:rPr lang="id-ID" smtClean="0"/>
              <a:t>‹#›</a:t>
            </a:fld>
            <a:endParaRPr lang="id-ID"/>
          </a:p>
        </p:txBody>
      </p:sp>
    </p:spTree>
    <p:extLst>
      <p:ext uri="{BB962C8B-B14F-4D97-AF65-F5344CB8AC3E}">
        <p14:creationId xmlns:p14="http://schemas.microsoft.com/office/powerpoint/2010/main" val="4233465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A3F3B-FAC1-4131-BBA9-4BEAB2C7DF2F}" type="datetimeFigureOut">
              <a:rPr lang="id-ID" smtClean="0"/>
              <a:t>30/01/24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85A15-B6B4-4E8F-B208-EB38BDE5E6FF}" type="slidenum">
              <a:rPr lang="id-ID" smtClean="0"/>
              <a:t>‹#›</a:t>
            </a:fld>
            <a:endParaRPr lang="id-ID"/>
          </a:p>
        </p:txBody>
      </p:sp>
    </p:spTree>
    <p:extLst>
      <p:ext uri="{BB962C8B-B14F-4D97-AF65-F5344CB8AC3E}">
        <p14:creationId xmlns:p14="http://schemas.microsoft.com/office/powerpoint/2010/main" val="247682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23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0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28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346021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340833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E27BDE-1D2E-93C3-2236-62B6A1D1B2B1}"/>
              </a:ext>
            </a:extLst>
          </p:cNvPr>
          <p:cNvPicPr>
            <a:picLocks noChangeAspect="1"/>
          </p:cNvPicPr>
          <p:nvPr userDrawn="1"/>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5362538" y="35351"/>
            <a:ext cx="7506729" cy="6858000"/>
          </a:xfrm>
          <a:prstGeom prst="rect">
            <a:avLst/>
          </a:prstGeom>
        </p:spPr>
      </p:pic>
    </p:spTree>
    <p:extLst>
      <p:ext uri="{BB962C8B-B14F-4D97-AF65-F5344CB8AC3E}">
        <p14:creationId xmlns:p14="http://schemas.microsoft.com/office/powerpoint/2010/main" val="3669434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58437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07666"/>
            <a:ext cx="10515600" cy="10830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05913"/>
            <a:ext cx="10515600" cy="4371049"/>
          </a:xfrm>
          <a:prstGeom prst="rect">
            <a:avLst/>
          </a:prstGeom>
        </p:spPr>
        <p:txBody>
          <a:bodyPr vert="horz" lIns="91440" tIns="45720" rIns="91440" bIns="45720" rtlCol="0">
            <a:normAutofit/>
          </a:bodyPr>
          <a:lstStyle/>
          <a:p>
            <a:pPr lvl="0"/>
            <a:r>
              <a:rPr lang="en-US"/>
              <a:t>Click to edit Master text styles</a:t>
            </a:r>
          </a:p>
          <a:p>
            <a:pPr lvl="3"/>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E9C4C7C6-69E6-A723-0031-C815E72A947E}"/>
              </a:ext>
            </a:extLst>
          </p:cNvPr>
          <p:cNvSpPr/>
          <p:nvPr userDrawn="1"/>
        </p:nvSpPr>
        <p:spPr>
          <a:xfrm>
            <a:off x="0" y="0"/>
            <a:ext cx="12192000" cy="492443"/>
          </a:xfrm>
          <a:prstGeom prst="rect">
            <a:avLst/>
          </a:prstGeom>
          <a:solidFill>
            <a:srgbClr val="24A3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18E77"/>
              </a:solidFill>
            </a:endParaRPr>
          </a:p>
        </p:txBody>
      </p:sp>
      <p:sp>
        <p:nvSpPr>
          <p:cNvPr id="7" name="Rectangle 6">
            <a:extLst>
              <a:ext uri="{FF2B5EF4-FFF2-40B4-BE49-F238E27FC236}">
                <a16:creationId xmlns:a16="http://schemas.microsoft.com/office/drawing/2014/main" id="{B3DF269F-EECA-B8F1-E90B-51D59B693FB8}"/>
              </a:ext>
            </a:extLst>
          </p:cNvPr>
          <p:cNvSpPr/>
          <p:nvPr userDrawn="1"/>
        </p:nvSpPr>
        <p:spPr>
          <a:xfrm>
            <a:off x="487680" y="115223"/>
            <a:ext cx="11704320" cy="315599"/>
          </a:xfrm>
          <a:prstGeom prst="rect">
            <a:avLst/>
          </a:prstGeom>
        </p:spPr>
        <p:txBody>
          <a:bodyPr wrap="square">
            <a:spAutoFit/>
          </a:bodyPr>
          <a:lstStyle/>
          <a:p>
            <a:pPr>
              <a:lnSpc>
                <a:spcPct val="80000"/>
              </a:lnSpc>
            </a:pPr>
            <a:r>
              <a:rPr lang="id-ID" b="1">
                <a:solidFill>
                  <a:schemeClr val="bg1"/>
                </a:solidFill>
                <a:latin typeface="Montserrat ExtraBold" pitchFamily="2" charset="77"/>
                <a:ea typeface="Roboto Bold" panose="02000000000000000000" pitchFamily="2" charset="0"/>
                <a:cs typeface="Lato Heavy" panose="020F0902020204030203" pitchFamily="34" charset="0"/>
              </a:rPr>
              <a:t>PROCUREMENT 101</a:t>
            </a:r>
          </a:p>
        </p:txBody>
      </p:sp>
      <p:sp>
        <p:nvSpPr>
          <p:cNvPr id="4" name="TextBox 3">
            <a:extLst>
              <a:ext uri="{FF2B5EF4-FFF2-40B4-BE49-F238E27FC236}">
                <a16:creationId xmlns:a16="http://schemas.microsoft.com/office/drawing/2014/main" id="{502F3EAF-5CC5-4B86-E59F-08CC926F13C2}"/>
              </a:ext>
            </a:extLst>
          </p:cNvPr>
          <p:cNvSpPr txBox="1"/>
          <p:nvPr userDrawn="1"/>
        </p:nvSpPr>
        <p:spPr>
          <a:xfrm>
            <a:off x="1130419" y="6296850"/>
            <a:ext cx="7473494" cy="276999"/>
          </a:xfrm>
          <a:prstGeom prst="rect">
            <a:avLst/>
          </a:prstGeom>
          <a:noFill/>
        </p:spPr>
        <p:txBody>
          <a:bodyPr wrap="square">
            <a:spAutoFit/>
          </a:bodyPr>
          <a:lstStyle/>
          <a:p>
            <a:r>
              <a:rPr lang="en-US" sz="1200" spc="260">
                <a:latin typeface="Montserrat" pitchFamily="2" charset="77"/>
                <a:ea typeface="Lato" panose="020F0502020204030203" pitchFamily="34" charset="0"/>
                <a:cs typeface="Lato" panose="020F0502020204030203" pitchFamily="34" charset="0"/>
              </a:rPr>
              <a:t>A GUIDE FOR INUIT WOMEN IN BUSINESS</a:t>
            </a:r>
          </a:p>
        </p:txBody>
      </p:sp>
      <p:pic>
        <p:nvPicPr>
          <p:cNvPr id="5" name="Picture 4" descr="A blue text on a black background&#10;&#10;Description automatically generated">
            <a:extLst>
              <a:ext uri="{FF2B5EF4-FFF2-40B4-BE49-F238E27FC236}">
                <a16:creationId xmlns:a16="http://schemas.microsoft.com/office/drawing/2014/main" id="{114567D8-CD63-0262-5B92-88C03E50EBDD}"/>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517495" y="6044119"/>
            <a:ext cx="656685" cy="632298"/>
          </a:xfrm>
          <a:prstGeom prst="rect">
            <a:avLst/>
          </a:prstGeom>
        </p:spPr>
      </p:pic>
    </p:spTree>
    <p:extLst>
      <p:ext uri="{BB962C8B-B14F-4D97-AF65-F5344CB8AC3E}">
        <p14:creationId xmlns:p14="http://schemas.microsoft.com/office/powerpoint/2010/main" val="1681023066"/>
      </p:ext>
    </p:extLst>
  </p:cSld>
  <p:clrMap bg1="lt1" tx1="dk1" bg2="lt2" tx2="dk2" accent1="accent1" accent2="accent2" accent3="accent3" accent4="accent4" accent5="accent5" accent6="accent6" hlink="hlink" folHlink="folHlink"/>
  <p:sldLayoutIdLst>
    <p:sldLayoutId id="2147483782" r:id="rId1"/>
    <p:sldLayoutId id="2147484116" r:id="rId2"/>
    <p:sldLayoutId id="2147484201" r:id="rId3"/>
    <p:sldLayoutId id="2147484203" r:id="rId4"/>
    <p:sldLayoutId id="2147484206" r:id="rId5"/>
    <p:sldLayoutId id="2147484207" r:id="rId6"/>
  </p:sldLayoutIdLst>
  <p:hf hdr="0" ftr="0" dt="0"/>
  <p:txStyles>
    <p:titleStyle>
      <a:lvl1pPr algn="l" defTabSz="914377" rtl="0" eaLnBrk="1" latinLnBrk="0" hangingPunct="1">
        <a:lnSpc>
          <a:spcPct val="90000"/>
        </a:lnSpc>
        <a:spcBef>
          <a:spcPct val="0"/>
        </a:spcBef>
        <a:buNone/>
        <a:defRPr lang="en-US" sz="4800" b="1" kern="1200" dirty="0">
          <a:solidFill>
            <a:srgbClr val="24A3B2"/>
          </a:solidFill>
          <a:latin typeface="Montserrat ExtraBold" pitchFamily="2" charset="77"/>
          <a:ea typeface="+mn-ea"/>
          <a:cs typeface="+mn-cs"/>
        </a:defRPr>
      </a:lvl1pPr>
    </p:titleStyle>
    <p:bodyStyle>
      <a:lvl1pPr marL="0" indent="-228594" algn="l" defTabSz="914400" rtl="0" eaLnBrk="1" latinLnBrk="0" hangingPunct="1">
        <a:lnSpc>
          <a:spcPct val="150000"/>
        </a:lnSpc>
        <a:spcBef>
          <a:spcPts val="10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1pPr>
      <a:lvl2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2pPr>
      <a:lvl3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3pPr>
      <a:lvl4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4pPr>
      <a:lvl5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s://contracts.opennwt.ca/tenders/" TargetMode="External"/><Relationship Id="rId3" Type="http://schemas.openxmlformats.org/officeDocument/2006/relationships/hyperlink" Target="https://www.nunavuttenders.ca/" TargetMode="External"/><Relationship Id="rId7" Type="http://schemas.openxmlformats.org/officeDocument/2006/relationships/hyperlink" Target="https://www.merx.com/" TargetMode="External"/><Relationship Id="rId2" Type="http://schemas.openxmlformats.org/officeDocument/2006/relationships/hyperlink" Target="https://canadabuys.canada.ca/en/tender-opportunities" TargetMode="External"/><Relationship Id="rId1" Type="http://schemas.openxmlformats.org/officeDocument/2006/relationships/slideLayout" Target="../slideLayouts/slideLayout1.xml"/><Relationship Id="rId6" Type="http://schemas.openxmlformats.org/officeDocument/2006/relationships/hyperlink" Target="https://www.gov.nl.ca/ppa/tenders/" TargetMode="External"/><Relationship Id="rId5" Type="http://schemas.openxmlformats.org/officeDocument/2006/relationships/hyperlink" Target="https://www.seao.ca/index.aspx" TargetMode="External"/><Relationship Id="rId4" Type="http://schemas.openxmlformats.org/officeDocument/2006/relationships/hyperlink" Target="https://contracts.fin.gov.nt.ca/psp/fsprdsp/SUPPLIER/ERP/c/GNT_SS.GNT_LOGIN.GB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canadabuys.canada.ca/en/how-procurement-works/news-and-events/events" TargetMode="External"/><Relationship Id="rId2" Type="http://schemas.openxmlformats.org/officeDocument/2006/relationships/hyperlink" Target="https://buyandsell.gc.ca/for-businesses/resources-for-businesses" TargetMode="External"/><Relationship Id="rId1" Type="http://schemas.openxmlformats.org/officeDocument/2006/relationships/slideLayout" Target="../slideLayouts/slideLayout5.xml"/><Relationship Id="rId4" Type="http://schemas.openxmlformats.org/officeDocument/2006/relationships/hyperlink" Target="https://legacy.merx.com/English/NonMember.asp?WCE=Show&amp;TAB=1&amp;PORTAL=MERX&amp;State=43&amp;TEMPLATE_NAME=PublicSupplierTutorials&amp;hcode=BRi1z4W0lp%2fNAyWOau2UUg%3d%3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auktuutit.ca/resources/" TargetMode="External"/><Relationship Id="rId2" Type="http://schemas.openxmlformats.org/officeDocument/2006/relationships/hyperlink" Target="https://pauktuutit.ca/welcome-inuit-women-business-network/"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C582BEE-7C66-2AA0-BACF-AF71C306A82F}"/>
              </a:ext>
            </a:extLst>
          </p:cNvPr>
          <p:cNvSpPr/>
          <p:nvPr/>
        </p:nvSpPr>
        <p:spPr>
          <a:xfrm>
            <a:off x="545471" y="4235961"/>
            <a:ext cx="10953813" cy="687624"/>
          </a:xfrm>
          <a:prstGeom prst="rect">
            <a:avLst/>
          </a:prstGeom>
        </p:spPr>
        <p:txBody>
          <a:bodyPr wrap="square">
            <a:spAutoFit/>
          </a:bodyPr>
          <a:lstStyle/>
          <a:p>
            <a:pPr>
              <a:lnSpc>
                <a:spcPct val="80000"/>
              </a:lnSpc>
            </a:pPr>
            <a:r>
              <a:rPr lang="id-ID" sz="4800" b="1">
                <a:solidFill>
                  <a:srgbClr val="24A3B2"/>
                </a:solidFill>
                <a:latin typeface="Montserrat ExtraBold" pitchFamily="2" charset="77"/>
                <a:ea typeface="Roboto Bold" panose="02000000000000000000" pitchFamily="2" charset="0"/>
                <a:cs typeface="Lato Heavy" panose="020F0902020204030203" pitchFamily="34" charset="0"/>
              </a:rPr>
              <a:t>PROCUREMENT 101</a:t>
            </a:r>
          </a:p>
        </p:txBody>
      </p:sp>
      <p:sp>
        <p:nvSpPr>
          <p:cNvPr id="16" name="Rectangle 15">
            <a:extLst>
              <a:ext uri="{FF2B5EF4-FFF2-40B4-BE49-F238E27FC236}">
                <a16:creationId xmlns:a16="http://schemas.microsoft.com/office/drawing/2014/main" id="{0594B20A-94FD-CC6C-87D1-1C1BD8B8C85C}"/>
              </a:ext>
            </a:extLst>
          </p:cNvPr>
          <p:cNvSpPr/>
          <p:nvPr/>
        </p:nvSpPr>
        <p:spPr>
          <a:xfrm>
            <a:off x="0" y="3291340"/>
            <a:ext cx="692716" cy="219441"/>
          </a:xfrm>
          <a:prstGeom prst="rect">
            <a:avLst/>
          </a:prstGeom>
          <a:solidFill>
            <a:srgbClr val="4B28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C3F552-8DCA-EB69-AD43-D4BDF9E72F21}"/>
              </a:ext>
            </a:extLst>
          </p:cNvPr>
          <p:cNvSpPr/>
          <p:nvPr/>
        </p:nvSpPr>
        <p:spPr>
          <a:xfrm>
            <a:off x="8150659" y="3291340"/>
            <a:ext cx="1761437" cy="219441"/>
          </a:xfrm>
          <a:prstGeom prst="rect">
            <a:avLst/>
          </a:prstGeom>
          <a:solidFill>
            <a:schemeClr val="bg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433360-FEDB-4B0D-7169-EB81C0CC52CD}"/>
              </a:ext>
            </a:extLst>
          </p:cNvPr>
          <p:cNvSpPr/>
          <p:nvPr/>
        </p:nvSpPr>
        <p:spPr>
          <a:xfrm>
            <a:off x="2752970" y="3291340"/>
            <a:ext cx="5397690" cy="219441"/>
          </a:xfrm>
          <a:prstGeom prst="rect">
            <a:avLst/>
          </a:prstGeom>
          <a:solidFill>
            <a:srgbClr val="24A3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48F6263-2E0B-23F0-428D-6E15059E79F1}"/>
              </a:ext>
            </a:extLst>
          </p:cNvPr>
          <p:cNvSpPr/>
          <p:nvPr/>
        </p:nvSpPr>
        <p:spPr>
          <a:xfrm>
            <a:off x="2066218" y="3291340"/>
            <a:ext cx="686751" cy="219441"/>
          </a:xfrm>
          <a:prstGeom prst="rect">
            <a:avLst/>
          </a:prstGeom>
          <a:solidFill>
            <a:srgbClr val="018E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8E8F116-13EE-7A5A-0304-6C75A9112D19}"/>
              </a:ext>
            </a:extLst>
          </p:cNvPr>
          <p:cNvSpPr/>
          <p:nvPr/>
        </p:nvSpPr>
        <p:spPr>
          <a:xfrm>
            <a:off x="1379467" y="3291340"/>
            <a:ext cx="686751" cy="219441"/>
          </a:xfrm>
          <a:prstGeom prst="rect">
            <a:avLst/>
          </a:prstGeom>
          <a:solidFill>
            <a:srgbClr val="FE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4C40320-B1C2-057F-FADB-58A35A8C1B33}"/>
              </a:ext>
            </a:extLst>
          </p:cNvPr>
          <p:cNvSpPr/>
          <p:nvPr/>
        </p:nvSpPr>
        <p:spPr>
          <a:xfrm>
            <a:off x="692716" y="3291340"/>
            <a:ext cx="686751" cy="219441"/>
          </a:xfrm>
          <a:prstGeom prst="rect">
            <a:avLst/>
          </a:prstGeom>
          <a:solidFill>
            <a:srgbClr val="BDB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A8C7D7D4-D0F3-C2A3-92B6-A14D03721B1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1"/>
            <a:ext cx="9912097" cy="3291341"/>
          </a:xfrm>
          <a:prstGeom prst="rect">
            <a:avLst/>
          </a:prstGeom>
        </p:spPr>
      </p:pic>
      <p:pic>
        <p:nvPicPr>
          <p:cNvPr id="25" name="Picture 24">
            <a:extLst>
              <a:ext uri="{FF2B5EF4-FFF2-40B4-BE49-F238E27FC236}">
                <a16:creationId xmlns:a16="http://schemas.microsoft.com/office/drawing/2014/main" id="{D8E4F37A-839F-FECE-CE8F-49A0936FE0F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042667" y="-12406"/>
            <a:ext cx="2149334" cy="3510780"/>
          </a:xfrm>
          <a:prstGeom prst="rect">
            <a:avLst/>
          </a:prstGeom>
          <a:effectLst/>
        </p:spPr>
      </p:pic>
      <p:pic>
        <p:nvPicPr>
          <p:cNvPr id="26" name="Picture 25">
            <a:extLst>
              <a:ext uri="{FF2B5EF4-FFF2-40B4-BE49-F238E27FC236}">
                <a16:creationId xmlns:a16="http://schemas.microsoft.com/office/drawing/2014/main" id="{9DFBBD21-A0BA-6C75-E0EB-92B87AF63B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644" y="5801910"/>
            <a:ext cx="2257749" cy="859885"/>
          </a:xfrm>
          <a:prstGeom prst="rect">
            <a:avLst/>
          </a:prstGeom>
        </p:spPr>
      </p:pic>
      <p:pic>
        <p:nvPicPr>
          <p:cNvPr id="27" name="Picture 26" descr="A blue text on a black background&#10;&#10;Description automatically generated">
            <a:extLst>
              <a:ext uri="{FF2B5EF4-FFF2-40B4-BE49-F238E27FC236}">
                <a16:creationId xmlns:a16="http://schemas.microsoft.com/office/drawing/2014/main" id="{91531265-EC86-FDA1-D678-ABC47DB5DE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65429" y="5673578"/>
            <a:ext cx="3347312" cy="1119429"/>
          </a:xfrm>
          <a:prstGeom prst="rect">
            <a:avLst/>
          </a:prstGeom>
        </p:spPr>
      </p:pic>
      <p:sp>
        <p:nvSpPr>
          <p:cNvPr id="29" name="TextBox 28">
            <a:extLst>
              <a:ext uri="{FF2B5EF4-FFF2-40B4-BE49-F238E27FC236}">
                <a16:creationId xmlns:a16="http://schemas.microsoft.com/office/drawing/2014/main" id="{95689F12-FDF2-F560-3360-AF3544E9B49B}"/>
              </a:ext>
            </a:extLst>
          </p:cNvPr>
          <p:cNvSpPr txBox="1"/>
          <p:nvPr/>
        </p:nvSpPr>
        <p:spPr>
          <a:xfrm>
            <a:off x="633983" y="3797374"/>
            <a:ext cx="4963713" cy="292388"/>
          </a:xfrm>
          <a:prstGeom prst="rect">
            <a:avLst/>
          </a:prstGeom>
          <a:noFill/>
        </p:spPr>
        <p:txBody>
          <a:bodyPr wrap="square">
            <a:spAutoFit/>
          </a:bodyPr>
          <a:lstStyle/>
          <a:p>
            <a:r>
              <a:rPr lang="en-US" sz="1300" spc="260">
                <a:solidFill>
                  <a:schemeClr val="bg1">
                    <a:lumMod val="65000"/>
                    <a:lumOff val="35000"/>
                  </a:schemeClr>
                </a:solidFill>
                <a:latin typeface="Montserrat" pitchFamily="2" charset="77"/>
                <a:ea typeface="Lato" panose="020F0502020204030203" pitchFamily="34" charset="0"/>
                <a:cs typeface="Lato" panose="020F0502020204030203" pitchFamily="34" charset="0"/>
              </a:rPr>
              <a:t>A GUIDE FOR INUIT WOMEN IN BUSINESS</a:t>
            </a:r>
          </a:p>
        </p:txBody>
      </p:sp>
    </p:spTree>
    <p:extLst>
      <p:ext uri="{BB962C8B-B14F-4D97-AF65-F5344CB8AC3E}">
        <p14:creationId xmlns:p14="http://schemas.microsoft.com/office/powerpoint/2010/main" val="1462871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AC7C9-9EDB-1CF9-BF59-7EB4A5BED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9BB81B-A445-6759-BC2E-B9510AE2B923}"/>
              </a:ext>
            </a:extLst>
          </p:cNvPr>
          <p:cNvSpPr>
            <a:spLocks noGrp="1"/>
          </p:cNvSpPr>
          <p:nvPr>
            <p:ph type="title"/>
          </p:nvPr>
        </p:nvSpPr>
        <p:spPr>
          <a:xfrm>
            <a:off x="470916" y="662832"/>
            <a:ext cx="10671048" cy="768096"/>
          </a:xfrm>
        </p:spPr>
        <p:txBody>
          <a:bodyPr/>
          <a:lstStyle/>
          <a:p>
            <a:pPr defTabSz="914400">
              <a:lnSpc>
                <a:spcPct val="90000"/>
              </a:lnSpc>
            </a:pPr>
            <a:r>
              <a:rPr lang="en-US" sz="3200" b="0"/>
              <a:t>What’s in a word?</a:t>
            </a:r>
          </a:p>
        </p:txBody>
      </p:sp>
      <p:sp>
        <p:nvSpPr>
          <p:cNvPr id="16" name="Text Placeholder 5">
            <a:extLst>
              <a:ext uri="{FF2B5EF4-FFF2-40B4-BE49-F238E27FC236}">
                <a16:creationId xmlns:a16="http://schemas.microsoft.com/office/drawing/2014/main" id="{5B7C6E89-9228-FDC4-C627-64D0758A8824}"/>
              </a:ext>
            </a:extLst>
          </p:cNvPr>
          <p:cNvSpPr>
            <a:spLocks noGrp="1"/>
          </p:cNvSpPr>
          <p:nvPr>
            <p:ph type="body" idx="1"/>
          </p:nvPr>
        </p:nvSpPr>
        <p:spPr>
          <a:xfrm>
            <a:off x="713231" y="1915560"/>
            <a:ext cx="10671047" cy="3557016"/>
          </a:xfrm>
        </p:spPr>
        <p:txBody>
          <a:bodyPr/>
          <a:lstStyle/>
          <a:p>
            <a:r>
              <a:rPr lang="en-US" sz="2000" dirty="0">
                <a:solidFill>
                  <a:srgbClr val="24A3B2"/>
                </a:solidFill>
                <a:latin typeface="Montserrat" pitchFamily="2" charset="77"/>
              </a:rPr>
              <a:t>TENDER</a:t>
            </a:r>
          </a:p>
        </p:txBody>
      </p:sp>
      <p:sp>
        <p:nvSpPr>
          <p:cNvPr id="20" name="Text Placeholder 8">
            <a:extLst>
              <a:ext uri="{FF2B5EF4-FFF2-40B4-BE49-F238E27FC236}">
                <a16:creationId xmlns:a16="http://schemas.microsoft.com/office/drawing/2014/main" id="{699ED540-56A8-0850-445F-6F91102DA544}"/>
              </a:ext>
            </a:extLst>
          </p:cNvPr>
          <p:cNvSpPr>
            <a:spLocks noGrp="1"/>
          </p:cNvSpPr>
          <p:nvPr>
            <p:ph type="body" sz="quarter" idx="18"/>
          </p:nvPr>
        </p:nvSpPr>
        <p:spPr>
          <a:xfrm>
            <a:off x="1383323" y="3122568"/>
            <a:ext cx="9167446" cy="2206752"/>
          </a:xfrm>
        </p:spPr>
        <p:txBody>
          <a:bodyPr/>
          <a:lstStyle/>
          <a:p>
            <a:pPr marL="252000" indent="-252000">
              <a:lnSpc>
                <a:spcPct val="100000"/>
              </a:lnSpc>
              <a:spcBef>
                <a:spcPts val="2200"/>
              </a:spcBef>
            </a:pPr>
            <a:r>
              <a:rPr lang="en-US" sz="1600" dirty="0">
                <a:latin typeface="Montserrat" pitchFamily="2" charset="77"/>
              </a:rPr>
              <a:t>Describes the invitation to participate in procurement </a:t>
            </a:r>
          </a:p>
          <a:p>
            <a:pPr marL="252000" indent="-252000">
              <a:lnSpc>
                <a:spcPct val="100000"/>
              </a:lnSpc>
              <a:spcBef>
                <a:spcPts val="2200"/>
              </a:spcBef>
            </a:pPr>
            <a:r>
              <a:rPr lang="en-US" sz="1600" dirty="0">
                <a:latin typeface="Montserrat" pitchFamily="2" charset="77"/>
              </a:rPr>
              <a:t>Like Request for Proposal (RFP)</a:t>
            </a:r>
          </a:p>
          <a:p>
            <a:pPr marL="252000" indent="-252000">
              <a:lnSpc>
                <a:spcPct val="100000"/>
              </a:lnSpc>
              <a:spcBef>
                <a:spcPts val="2200"/>
              </a:spcBef>
            </a:pPr>
            <a:r>
              <a:rPr lang="en-US" sz="1600" dirty="0">
                <a:latin typeface="Montserrat" pitchFamily="2" charset="77"/>
              </a:rPr>
              <a:t>Your business can respond to a tender with a bid (an offer or proposal)</a:t>
            </a:r>
          </a:p>
        </p:txBody>
      </p:sp>
      <p:sp>
        <p:nvSpPr>
          <p:cNvPr id="41" name="Oval 40">
            <a:extLst>
              <a:ext uri="{FF2B5EF4-FFF2-40B4-BE49-F238E27FC236}">
                <a16:creationId xmlns:a16="http://schemas.microsoft.com/office/drawing/2014/main" id="{0CCBBDC8-90DF-655C-955F-C72850DA9432}"/>
              </a:ext>
            </a:extLst>
          </p:cNvPr>
          <p:cNvSpPr/>
          <p:nvPr/>
        </p:nvSpPr>
        <p:spPr>
          <a:xfrm>
            <a:off x="10372929" y="1328351"/>
            <a:ext cx="1336431" cy="1335600"/>
          </a:xfrm>
          <a:prstGeom prst="ellipse">
            <a:avLst/>
          </a:prstGeom>
          <a:solidFill>
            <a:srgbClr val="24A3B2"/>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a:extLst>
              <a:ext uri="{FF2B5EF4-FFF2-40B4-BE49-F238E27FC236}">
                <a16:creationId xmlns:a16="http://schemas.microsoft.com/office/drawing/2014/main" id="{5A50A2AA-32A9-C1EF-762A-F83FF7E4677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595667" y="1538951"/>
            <a:ext cx="914400" cy="914400"/>
          </a:xfrm>
          <a:prstGeom prst="rect">
            <a:avLst/>
          </a:prstGeom>
        </p:spPr>
      </p:pic>
    </p:spTree>
    <p:extLst>
      <p:ext uri="{BB962C8B-B14F-4D97-AF65-F5344CB8AC3E}">
        <p14:creationId xmlns:p14="http://schemas.microsoft.com/office/powerpoint/2010/main" val="416067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01F47-C568-F80A-7BD5-9EB2F46BC608}"/>
            </a:ext>
          </a:extLst>
        </p:cNvPr>
        <p:cNvGrpSpPr/>
        <p:nvPr/>
      </p:nvGrpSpPr>
      <p:grpSpPr>
        <a:xfrm>
          <a:off x="0" y="0"/>
          <a:ext cx="0" cy="0"/>
          <a:chOff x="0" y="0"/>
          <a:chExt cx="0" cy="0"/>
        </a:xfrm>
      </p:grpSpPr>
      <p:sp>
        <p:nvSpPr>
          <p:cNvPr id="24" name="Text Placeholder 5">
            <a:extLst>
              <a:ext uri="{FF2B5EF4-FFF2-40B4-BE49-F238E27FC236}">
                <a16:creationId xmlns:a16="http://schemas.microsoft.com/office/drawing/2014/main" id="{3EEDC1FC-AA91-A3CB-493E-69A42F11F8D3}"/>
              </a:ext>
            </a:extLst>
          </p:cNvPr>
          <p:cNvSpPr>
            <a:spLocks noGrp="1"/>
          </p:cNvSpPr>
          <p:nvPr>
            <p:ph type="body" idx="1"/>
          </p:nvPr>
        </p:nvSpPr>
        <p:spPr>
          <a:xfrm>
            <a:off x="713231" y="1915560"/>
            <a:ext cx="10671047" cy="3557016"/>
          </a:xfrm>
        </p:spPr>
        <p:txBody>
          <a:bodyPr/>
          <a:lstStyle/>
          <a:p>
            <a:r>
              <a:rPr lang="en-US" sz="2000" dirty="0">
                <a:solidFill>
                  <a:srgbClr val="24A3B2"/>
                </a:solidFill>
                <a:latin typeface="Montserrat" pitchFamily="2" charset="77"/>
              </a:rPr>
              <a:t>CONTRACT</a:t>
            </a:r>
          </a:p>
        </p:txBody>
      </p:sp>
      <p:sp>
        <p:nvSpPr>
          <p:cNvPr id="38" name="Oval 37">
            <a:extLst>
              <a:ext uri="{FF2B5EF4-FFF2-40B4-BE49-F238E27FC236}">
                <a16:creationId xmlns:a16="http://schemas.microsoft.com/office/drawing/2014/main" id="{E962438E-6713-2522-D396-620F7F895BC4}"/>
              </a:ext>
            </a:extLst>
          </p:cNvPr>
          <p:cNvSpPr/>
          <p:nvPr/>
        </p:nvSpPr>
        <p:spPr>
          <a:xfrm>
            <a:off x="10372929" y="1328351"/>
            <a:ext cx="1336431" cy="1335600"/>
          </a:xfrm>
          <a:prstGeom prst="ellipse">
            <a:avLst/>
          </a:prstGeom>
          <a:solidFill>
            <a:srgbClr val="24A3B2"/>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DE5D3E-A512-5F8A-DEE4-CBCD4FF5313A}"/>
              </a:ext>
            </a:extLst>
          </p:cNvPr>
          <p:cNvSpPr>
            <a:spLocks noGrp="1"/>
          </p:cNvSpPr>
          <p:nvPr>
            <p:ph type="title"/>
          </p:nvPr>
        </p:nvSpPr>
        <p:spPr>
          <a:xfrm>
            <a:off x="470916" y="662832"/>
            <a:ext cx="10671048" cy="768096"/>
          </a:xfrm>
        </p:spPr>
        <p:txBody>
          <a:bodyPr/>
          <a:lstStyle/>
          <a:p>
            <a:pPr defTabSz="914400">
              <a:lnSpc>
                <a:spcPct val="90000"/>
              </a:lnSpc>
            </a:pPr>
            <a:r>
              <a:rPr lang="en-US" sz="3200" b="0"/>
              <a:t>What’s in a word?</a:t>
            </a:r>
          </a:p>
        </p:txBody>
      </p:sp>
      <p:sp>
        <p:nvSpPr>
          <p:cNvPr id="26" name="Text Placeholder 8">
            <a:extLst>
              <a:ext uri="{FF2B5EF4-FFF2-40B4-BE49-F238E27FC236}">
                <a16:creationId xmlns:a16="http://schemas.microsoft.com/office/drawing/2014/main" id="{550DF3E3-60BF-5D39-7434-35A4B1B23A52}"/>
              </a:ext>
            </a:extLst>
          </p:cNvPr>
          <p:cNvSpPr>
            <a:spLocks noGrp="1"/>
          </p:cNvSpPr>
          <p:nvPr>
            <p:ph type="body" sz="quarter" idx="18"/>
          </p:nvPr>
        </p:nvSpPr>
        <p:spPr>
          <a:xfrm>
            <a:off x="1383323" y="3122568"/>
            <a:ext cx="9167446" cy="2206752"/>
          </a:xfrm>
        </p:spPr>
        <p:txBody>
          <a:bodyPr/>
          <a:lstStyle/>
          <a:p>
            <a:pPr marL="252000" indent="-252000">
              <a:lnSpc>
                <a:spcPct val="100000"/>
              </a:lnSpc>
              <a:spcBef>
                <a:spcPts val="2200"/>
              </a:spcBef>
            </a:pPr>
            <a:r>
              <a:rPr lang="en-US" sz="1600" dirty="0">
                <a:latin typeface="Montserrat" pitchFamily="2" charset="77"/>
              </a:rPr>
              <a:t>Describes the agreement between your business and the client</a:t>
            </a:r>
          </a:p>
          <a:p>
            <a:pPr marL="252000" indent="-252000">
              <a:lnSpc>
                <a:spcPct val="100000"/>
              </a:lnSpc>
              <a:spcBef>
                <a:spcPts val="2200"/>
              </a:spcBef>
            </a:pPr>
            <a:r>
              <a:rPr lang="en-US" sz="1600" dirty="0">
                <a:latin typeface="Montserrat" pitchFamily="2" charset="77"/>
              </a:rPr>
              <a:t>You can win contracts through the procurement process</a:t>
            </a:r>
          </a:p>
          <a:p>
            <a:pPr marL="252000" indent="-252000">
              <a:lnSpc>
                <a:spcPct val="100000"/>
              </a:lnSpc>
              <a:spcBef>
                <a:spcPts val="2200"/>
              </a:spcBef>
            </a:pPr>
            <a:r>
              <a:rPr lang="en-US" sz="1600" dirty="0">
                <a:latin typeface="Montserrat" pitchFamily="2" charset="77"/>
              </a:rPr>
              <a:t>The result of a successful tender is a contract </a:t>
            </a:r>
          </a:p>
        </p:txBody>
      </p:sp>
      <p:pic>
        <p:nvPicPr>
          <p:cNvPr id="34" name="Graphic 33" descr="Contract with solid fill">
            <a:extLst>
              <a:ext uri="{FF2B5EF4-FFF2-40B4-BE49-F238E27FC236}">
                <a16:creationId xmlns:a16="http://schemas.microsoft.com/office/drawing/2014/main" id="{0DCC8AFA-6B25-49D0-CFC0-8CDBE1ABE44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95667" y="1538951"/>
            <a:ext cx="914400" cy="914400"/>
          </a:xfrm>
          <a:prstGeom prst="rect">
            <a:avLst/>
          </a:prstGeom>
        </p:spPr>
      </p:pic>
    </p:spTree>
    <p:extLst>
      <p:ext uri="{BB962C8B-B14F-4D97-AF65-F5344CB8AC3E}">
        <p14:creationId xmlns:p14="http://schemas.microsoft.com/office/powerpoint/2010/main" val="1031550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09F16-6D23-666F-6800-8FC697831948}"/>
              </a:ext>
            </a:extLst>
          </p:cNvPr>
          <p:cNvSpPr>
            <a:spLocks noGrp="1"/>
          </p:cNvSpPr>
          <p:nvPr>
            <p:ph type="title" idx="4294967295"/>
          </p:nvPr>
        </p:nvSpPr>
        <p:spPr>
          <a:xfrm>
            <a:off x="489600" y="806400"/>
            <a:ext cx="8166100" cy="537673"/>
          </a:xfrm>
        </p:spPr>
        <p:txBody>
          <a:bodyPr>
            <a:normAutofit/>
          </a:bodyPr>
          <a:lstStyle/>
          <a:p>
            <a:pPr defTabSz="914400"/>
            <a:r>
              <a:rPr lang="en-US" sz="3200" b="0"/>
              <a:t>Types of Tenders</a:t>
            </a:r>
          </a:p>
        </p:txBody>
      </p:sp>
      <p:sp>
        <p:nvSpPr>
          <p:cNvPr id="8" name="Text Placeholder 7">
            <a:extLst>
              <a:ext uri="{FF2B5EF4-FFF2-40B4-BE49-F238E27FC236}">
                <a16:creationId xmlns:a16="http://schemas.microsoft.com/office/drawing/2014/main" id="{F46AF003-A457-D7E6-F39B-1A85A426A3E5}"/>
              </a:ext>
            </a:extLst>
          </p:cNvPr>
          <p:cNvSpPr>
            <a:spLocks noGrp="1"/>
          </p:cNvSpPr>
          <p:nvPr>
            <p:ph sz="half" idx="4294967295"/>
          </p:nvPr>
        </p:nvSpPr>
        <p:spPr>
          <a:xfrm>
            <a:off x="1591200" y="1389600"/>
            <a:ext cx="9552354" cy="4427538"/>
          </a:xfrm>
        </p:spPr>
        <p:txBody>
          <a:bodyPr>
            <a:noAutofit/>
          </a:bodyPr>
          <a:lstStyle/>
          <a:p>
            <a:pPr marL="252000" indent="-252000">
              <a:spcBef>
                <a:spcPts val="2200"/>
              </a:spcBef>
              <a:buFont typeface="+mj-lt"/>
              <a:buAutoNum type="arabicPeriod"/>
            </a:pPr>
            <a:r>
              <a:rPr lang="en-US" sz="1600" b="1" dirty="0">
                <a:latin typeface="Montserrat" pitchFamily="2" charset="77"/>
              </a:rPr>
              <a:t>Open Tenders: </a:t>
            </a:r>
            <a:r>
              <a:rPr lang="en-US" sz="1600" dirty="0">
                <a:latin typeface="Montserrat" pitchFamily="2" charset="77"/>
              </a:rPr>
              <a:t>open to all businesses that meet the criteria and can provide the goods or services required. This is the most common tender.</a:t>
            </a:r>
          </a:p>
          <a:p>
            <a:pPr marL="252000" indent="-252000">
              <a:spcBef>
                <a:spcPts val="2200"/>
              </a:spcBef>
              <a:buFont typeface="+mj-lt"/>
              <a:buAutoNum type="arabicPeriod"/>
            </a:pPr>
            <a:r>
              <a:rPr lang="en-US" sz="1600" b="1" dirty="0">
                <a:latin typeface="Montserrat" pitchFamily="2" charset="77"/>
              </a:rPr>
              <a:t>Closed Tenders: </a:t>
            </a:r>
            <a:r>
              <a:rPr lang="en-US" sz="1600" dirty="0">
                <a:latin typeface="Montserrat" pitchFamily="2" charset="77"/>
              </a:rPr>
              <a:t>limited to a select group of pre-qualified suppliers.</a:t>
            </a:r>
          </a:p>
          <a:p>
            <a:pPr marL="252000" indent="-252000">
              <a:spcBef>
                <a:spcPts val="2200"/>
              </a:spcBef>
              <a:buFont typeface="+mj-lt"/>
              <a:buAutoNum type="arabicPeriod"/>
            </a:pPr>
            <a:r>
              <a:rPr lang="en-US" sz="1600" b="1" dirty="0">
                <a:latin typeface="Montserrat" pitchFamily="2" charset="77"/>
              </a:rPr>
              <a:t>Request for Proposals (RFPs): </a:t>
            </a:r>
            <a:r>
              <a:rPr lang="en-US" sz="1600" dirty="0">
                <a:latin typeface="Montserrat" pitchFamily="2" charset="77"/>
              </a:rPr>
              <a:t>seeking proposals that outline how a supplier can deliver a solution to a problem. RFPs are often used for complex projects or services that require a more detailed proposal.</a:t>
            </a:r>
          </a:p>
          <a:p>
            <a:pPr marL="252000" indent="-252000">
              <a:spcBef>
                <a:spcPts val="2200"/>
              </a:spcBef>
              <a:buFont typeface="+mj-lt"/>
              <a:buAutoNum type="arabicPeriod"/>
            </a:pPr>
            <a:r>
              <a:rPr lang="en-US" sz="1600" b="1" dirty="0">
                <a:latin typeface="Montserrat" pitchFamily="2" charset="77"/>
              </a:rPr>
              <a:t>Request for Quotations (RFQs): </a:t>
            </a:r>
            <a:r>
              <a:rPr lang="en-US" sz="1600" dirty="0">
                <a:latin typeface="Montserrat" pitchFamily="2" charset="77"/>
              </a:rPr>
              <a:t>requesting suppliers to provide quotes for specific goods or services. RFQs are often used for more straightforward purchases, such as office supplies or equipment.</a:t>
            </a:r>
          </a:p>
        </p:txBody>
      </p:sp>
    </p:spTree>
    <p:extLst>
      <p:ext uri="{BB962C8B-B14F-4D97-AF65-F5344CB8AC3E}">
        <p14:creationId xmlns:p14="http://schemas.microsoft.com/office/powerpoint/2010/main" val="201193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310D-8031-530B-60E8-A601FC212EF8}"/>
              </a:ext>
            </a:extLst>
          </p:cNvPr>
          <p:cNvSpPr>
            <a:spLocks noGrp="1"/>
          </p:cNvSpPr>
          <p:nvPr>
            <p:ph type="title" idx="4294967295"/>
          </p:nvPr>
        </p:nvSpPr>
        <p:spPr>
          <a:xfrm>
            <a:off x="489600" y="806400"/>
            <a:ext cx="8164512" cy="611023"/>
          </a:xfrm>
        </p:spPr>
        <p:txBody>
          <a:bodyPr/>
          <a:lstStyle/>
          <a:p>
            <a:pPr defTabSz="914400"/>
            <a:r>
              <a:rPr lang="en-US" sz="3200" b="0"/>
              <a:t>Types of tenders </a:t>
            </a:r>
            <a:r>
              <a:rPr lang="en-US" sz="3200" b="0">
                <a:latin typeface="Montserrat Light" panose="00000400000000000000" pitchFamily="2" charset="0"/>
              </a:rPr>
              <a:t>(continued)</a:t>
            </a:r>
          </a:p>
        </p:txBody>
      </p:sp>
      <p:sp>
        <p:nvSpPr>
          <p:cNvPr id="6" name="Content Placeholder 5">
            <a:extLst>
              <a:ext uri="{FF2B5EF4-FFF2-40B4-BE49-F238E27FC236}">
                <a16:creationId xmlns:a16="http://schemas.microsoft.com/office/drawing/2014/main" id="{F40A1FA1-88FB-FFDC-5662-ADCDC32B0DC4}"/>
              </a:ext>
            </a:extLst>
          </p:cNvPr>
          <p:cNvSpPr>
            <a:spLocks noGrp="1"/>
          </p:cNvSpPr>
          <p:nvPr>
            <p:ph sz="quarter" idx="4294967295"/>
          </p:nvPr>
        </p:nvSpPr>
        <p:spPr>
          <a:xfrm>
            <a:off x="1591200" y="1389600"/>
            <a:ext cx="9485087" cy="4665663"/>
          </a:xfrm>
        </p:spPr>
        <p:txBody>
          <a:bodyPr>
            <a:noAutofit/>
          </a:bodyPr>
          <a:lstStyle/>
          <a:p>
            <a:pPr marL="252000" indent="-252000">
              <a:spcBef>
                <a:spcPts val="2200"/>
              </a:spcBef>
              <a:buFont typeface="+mj-lt"/>
              <a:buAutoNum type="arabicPeriod" startAt="5"/>
            </a:pPr>
            <a:r>
              <a:rPr lang="en-US" sz="1600" b="1" dirty="0">
                <a:latin typeface="Montserrat" pitchFamily="2" charset="77"/>
              </a:rPr>
              <a:t>Statements of Work (SOWs): </a:t>
            </a:r>
            <a:r>
              <a:rPr lang="en-US" sz="1600" dirty="0">
                <a:latin typeface="Montserrat" pitchFamily="2" charset="77"/>
              </a:rPr>
              <a:t>a detailed description of the scope of work the government requires the supplier to perform. The SOW outlines the specific tasks, objectives, deliverables, and timelines for the project. </a:t>
            </a:r>
          </a:p>
          <a:p>
            <a:pPr marL="252000" indent="-252000">
              <a:spcBef>
                <a:spcPts val="2200"/>
              </a:spcBef>
              <a:buFont typeface="+mj-lt"/>
              <a:buAutoNum type="arabicPeriod" startAt="5"/>
            </a:pPr>
            <a:r>
              <a:rPr lang="en-US" sz="1600" b="1" dirty="0">
                <a:latin typeface="Montserrat" pitchFamily="2" charset="77"/>
              </a:rPr>
              <a:t>Two-Stage Tenders: </a:t>
            </a:r>
            <a:r>
              <a:rPr lang="en-US" sz="1600" dirty="0">
                <a:latin typeface="Montserrat" pitchFamily="2" charset="77"/>
              </a:rPr>
              <a:t>These are used when the buyer is uncertain about the solution to their needs or requires input from suppliers. The first stage involves a preliminary proposal or expression of interest, followed by a second stage in which selected suppliers provide more detailed proposals.</a:t>
            </a:r>
          </a:p>
          <a:p>
            <a:pPr marL="252000" indent="-252000">
              <a:spcBef>
                <a:spcPts val="2200"/>
              </a:spcBef>
              <a:buFont typeface="+mj-lt"/>
              <a:buAutoNum type="arabicPeriod" startAt="5"/>
            </a:pPr>
            <a:r>
              <a:rPr lang="en-US" sz="1600" b="1" dirty="0">
                <a:latin typeface="Montserrat" pitchFamily="2" charset="77"/>
              </a:rPr>
              <a:t>Framework Agreements: </a:t>
            </a:r>
            <a:r>
              <a:rPr lang="en-US" sz="1600" dirty="0">
                <a:latin typeface="Montserrat" pitchFamily="2" charset="77"/>
              </a:rPr>
              <a:t>These are long-term agreements between a buyer and supplier for the supply of goods or services over a set period. This allows the buyer to streamline the procurement process for ongoing needs and establish a closer relationship with a preferred supplier.</a:t>
            </a:r>
          </a:p>
        </p:txBody>
      </p:sp>
    </p:spTree>
    <p:extLst>
      <p:ext uri="{BB962C8B-B14F-4D97-AF65-F5344CB8AC3E}">
        <p14:creationId xmlns:p14="http://schemas.microsoft.com/office/powerpoint/2010/main" val="3180934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423A8-40DB-8C46-C69B-FE42EA3221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DC4D9B-A5F1-A5D2-EFD0-98B13B4F86CE}"/>
              </a:ext>
            </a:extLst>
          </p:cNvPr>
          <p:cNvSpPr>
            <a:spLocks noGrp="1"/>
          </p:cNvSpPr>
          <p:nvPr>
            <p:ph type="title" idx="4294967295"/>
          </p:nvPr>
        </p:nvSpPr>
        <p:spPr>
          <a:xfrm>
            <a:off x="504092" y="806450"/>
            <a:ext cx="8164513" cy="611188"/>
          </a:xfrm>
        </p:spPr>
        <p:txBody>
          <a:bodyPr/>
          <a:lstStyle/>
          <a:p>
            <a:pPr defTabSz="914400"/>
            <a:r>
              <a:rPr lang="en-US" sz="3200" b="0" dirty="0"/>
              <a:t>Types of tenders </a:t>
            </a:r>
            <a:r>
              <a:rPr lang="en-US" sz="2800" b="0" dirty="0">
                <a:latin typeface="Montserrat" pitchFamily="2" charset="77"/>
              </a:rPr>
              <a:t>(continued)</a:t>
            </a:r>
          </a:p>
        </p:txBody>
      </p:sp>
      <p:sp>
        <p:nvSpPr>
          <p:cNvPr id="6" name="Content Placeholder 5">
            <a:extLst>
              <a:ext uri="{FF2B5EF4-FFF2-40B4-BE49-F238E27FC236}">
                <a16:creationId xmlns:a16="http://schemas.microsoft.com/office/drawing/2014/main" id="{B7ACB7B6-0592-C07D-67A2-8461586A0D0D}"/>
              </a:ext>
            </a:extLst>
          </p:cNvPr>
          <p:cNvSpPr>
            <a:spLocks noGrp="1"/>
          </p:cNvSpPr>
          <p:nvPr>
            <p:ph sz="quarter" idx="4294967295"/>
          </p:nvPr>
        </p:nvSpPr>
        <p:spPr>
          <a:xfrm>
            <a:off x="1591200" y="1389063"/>
            <a:ext cx="5935663" cy="4665662"/>
          </a:xfrm>
        </p:spPr>
        <p:txBody>
          <a:bodyPr>
            <a:noAutofit/>
          </a:bodyPr>
          <a:lstStyle/>
          <a:p>
            <a:pPr marL="342900" indent="-342900">
              <a:spcBef>
                <a:spcPts val="2200"/>
              </a:spcBef>
              <a:buFont typeface="+mj-lt"/>
              <a:buAutoNum type="arabicPeriod" startAt="8"/>
            </a:pPr>
            <a:r>
              <a:rPr lang="en-US" sz="1600" b="1" dirty="0">
                <a:latin typeface="Montserrat" pitchFamily="2" charset="77"/>
              </a:rPr>
              <a:t>Reverse Auctions: </a:t>
            </a:r>
            <a:r>
              <a:rPr lang="en-US" sz="1600" dirty="0">
                <a:latin typeface="Montserrat" pitchFamily="2" charset="77"/>
              </a:rPr>
              <a:t>These involve suppliers bidding against each other for the opportunity to supply goods or services to a buyer. This type of tender is often used when there is a high volume of suppliers for a particular product or service.</a:t>
            </a:r>
          </a:p>
          <a:p>
            <a:pPr marL="252000" indent="-252000">
              <a:buFont typeface="+mj-lt"/>
              <a:buAutoNum type="arabicPeriod" startAt="8"/>
            </a:pPr>
            <a:endParaRPr lang="en-US" sz="1600" dirty="0">
              <a:latin typeface="Montserrat" pitchFamily="2" charset="77"/>
            </a:endParaRPr>
          </a:p>
        </p:txBody>
      </p:sp>
    </p:spTree>
    <p:extLst>
      <p:ext uri="{BB962C8B-B14F-4D97-AF65-F5344CB8AC3E}">
        <p14:creationId xmlns:p14="http://schemas.microsoft.com/office/powerpoint/2010/main" val="1275981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2">
            <a:extLst>
              <a:ext uri="{FF2B5EF4-FFF2-40B4-BE49-F238E27FC236}">
                <a16:creationId xmlns:a16="http://schemas.microsoft.com/office/drawing/2014/main" id="{25C78647-CB28-39D4-5333-2B99D06795C6}"/>
              </a:ext>
            </a:extLst>
          </p:cNvPr>
          <p:cNvSpPr txBox="1">
            <a:spLocks/>
          </p:cNvSpPr>
          <p:nvPr/>
        </p:nvSpPr>
        <p:spPr>
          <a:xfrm>
            <a:off x="9989648" y="2071603"/>
            <a:ext cx="2011680" cy="1351595"/>
          </a:xfrm>
          <a:prstGeom prst="rect">
            <a:avLst/>
          </a:prstGeom>
          <a:noFill/>
          <a:ln w="12700">
            <a:noFill/>
          </a:ln>
        </p:spPr>
        <p:txBody>
          <a:bodyPr vert="horz" lIns="91440" tIns="685800" rIns="91440" bIns="45720" rtlCol="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solidFill>
                  <a:srgbClr val="24A3B2"/>
                </a:solidFill>
                <a:latin typeface="Montserrat" pitchFamily="2" charset="77"/>
              </a:rPr>
              <a:t>6. Managing</a:t>
            </a:r>
          </a:p>
          <a:p>
            <a:endParaRPr lang="en-US">
              <a:solidFill>
                <a:srgbClr val="24A3B2"/>
              </a:solidFill>
              <a:latin typeface="Montserrat" pitchFamily="2" charset="77"/>
            </a:endParaRPr>
          </a:p>
        </p:txBody>
      </p:sp>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a:xfrm>
            <a:off x="489600" y="806400"/>
            <a:ext cx="12192000" cy="510764"/>
          </a:xfrm>
        </p:spPr>
        <p:txBody>
          <a:bodyPr/>
          <a:lstStyle/>
          <a:p>
            <a:pPr defTabSz="914400">
              <a:lnSpc>
                <a:spcPct val="90000"/>
              </a:lnSpc>
            </a:pPr>
            <a:r>
              <a:rPr lang="en-US" sz="3200" b="0"/>
              <a:t>The Procurement Process</a:t>
            </a:r>
          </a:p>
        </p:txBody>
      </p:sp>
      <p:sp>
        <p:nvSpPr>
          <p:cNvPr id="24" name="Text Placeholder 23">
            <a:extLst>
              <a:ext uri="{FF2B5EF4-FFF2-40B4-BE49-F238E27FC236}">
                <a16:creationId xmlns:a16="http://schemas.microsoft.com/office/drawing/2014/main" id="{A3BF8E55-B2B9-104D-F277-08902534735D}"/>
              </a:ext>
            </a:extLst>
          </p:cNvPr>
          <p:cNvSpPr>
            <a:spLocks noGrp="1"/>
          </p:cNvSpPr>
          <p:nvPr>
            <p:ph type="body" sz="quarter" idx="18"/>
          </p:nvPr>
        </p:nvSpPr>
        <p:spPr>
          <a:xfrm>
            <a:off x="175634" y="3451858"/>
            <a:ext cx="1858972" cy="2112111"/>
          </a:xfrm>
          <a:solidFill>
            <a:srgbClr val="F5CDCE"/>
          </a:solidFill>
        </p:spPr>
        <p:txBody>
          <a:bodyPr/>
          <a:lstStyle/>
          <a:p>
            <a:pPr>
              <a:lnSpc>
                <a:spcPct val="100000"/>
              </a:lnSpc>
            </a:pPr>
            <a:r>
              <a:rPr lang="en-US" sz="1600" dirty="0">
                <a:latin typeface="Montserrat" pitchFamily="2" charset="77"/>
              </a:rPr>
              <a:t>Identifying the need for goods or services</a:t>
            </a:r>
          </a:p>
        </p:txBody>
      </p:sp>
      <p:sp>
        <p:nvSpPr>
          <p:cNvPr id="20" name="Text Placeholder 19">
            <a:extLst>
              <a:ext uri="{FF2B5EF4-FFF2-40B4-BE49-F238E27FC236}">
                <a16:creationId xmlns:a16="http://schemas.microsoft.com/office/drawing/2014/main" id="{15DD9AC8-4A5F-70DB-AA68-C461059D81A1}"/>
              </a:ext>
            </a:extLst>
          </p:cNvPr>
          <p:cNvSpPr>
            <a:spLocks noGrp="1"/>
          </p:cNvSpPr>
          <p:nvPr>
            <p:ph type="body" sz="quarter" idx="3"/>
          </p:nvPr>
        </p:nvSpPr>
        <p:spPr>
          <a:xfrm>
            <a:off x="2111082" y="2070735"/>
            <a:ext cx="1858972" cy="2825173"/>
          </a:xfrm>
          <a:ln>
            <a:noFill/>
          </a:ln>
        </p:spPr>
        <p:txBody>
          <a:bodyPr/>
          <a:lstStyle/>
          <a:p>
            <a:r>
              <a:rPr lang="en-US">
                <a:solidFill>
                  <a:srgbClr val="24A3B2"/>
                </a:solidFill>
                <a:latin typeface="Montserrat" pitchFamily="2" charset="77"/>
              </a:rPr>
              <a:t>2. Research</a:t>
            </a:r>
          </a:p>
          <a:p>
            <a:endParaRPr lang="en-US">
              <a:solidFill>
                <a:srgbClr val="24A3B2"/>
              </a:solidFill>
              <a:latin typeface="Montserrat" pitchFamily="2" charset="77"/>
            </a:endParaRPr>
          </a:p>
        </p:txBody>
      </p:sp>
      <p:pic>
        <p:nvPicPr>
          <p:cNvPr id="290" name="Picture Placeholder 289" descr="person with loud speaker icon">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rotWithShape="1">
          <a:blip r:embed="rId2" cstate="screen">
            <a:duotone>
              <a:prstClr val="black"/>
              <a:schemeClr val="accent3">
                <a:tint val="45000"/>
                <a:satMod val="400000"/>
              </a:schemeClr>
            </a:duotone>
            <a:extLst>
              <a:ext uri="{28A0092B-C50C-407E-A947-70E740481C1C}">
                <a14:useLocalDpi xmlns:a14="http://schemas.microsoft.com/office/drawing/2010/main"/>
              </a:ext>
            </a:extLst>
          </a:blip>
          <a:srcRect t="113" b="113"/>
          <a:stretch/>
        </p:blipFill>
        <p:spPr>
          <a:xfrm>
            <a:off x="2729107" y="1690109"/>
            <a:ext cx="704088" cy="704088"/>
          </a:xfrm>
          <a:solidFill>
            <a:schemeClr val="bg1"/>
          </a:solidFill>
        </p:spPr>
      </p:pic>
      <p:sp>
        <p:nvSpPr>
          <p:cNvPr id="25" name="Text Placeholder 24">
            <a:extLst>
              <a:ext uri="{FF2B5EF4-FFF2-40B4-BE49-F238E27FC236}">
                <a16:creationId xmlns:a16="http://schemas.microsoft.com/office/drawing/2014/main" id="{BCE9DA14-62AB-A857-6387-1F5D330B3F36}"/>
              </a:ext>
            </a:extLst>
          </p:cNvPr>
          <p:cNvSpPr>
            <a:spLocks noGrp="1"/>
          </p:cNvSpPr>
          <p:nvPr>
            <p:ph type="body" sz="quarter" idx="19"/>
          </p:nvPr>
        </p:nvSpPr>
        <p:spPr>
          <a:xfrm>
            <a:off x="2111082" y="3467454"/>
            <a:ext cx="1858972" cy="2089284"/>
          </a:xfrm>
          <a:solidFill>
            <a:srgbClr val="AAC3E8"/>
          </a:solidFill>
        </p:spPr>
        <p:txBody>
          <a:bodyPr/>
          <a:lstStyle/>
          <a:p>
            <a:pPr lvl="0">
              <a:lnSpc>
                <a:spcPct val="100000"/>
              </a:lnSpc>
            </a:pPr>
            <a:r>
              <a:rPr lang="en-US" sz="1600">
                <a:latin typeface="Montserrat" pitchFamily="2" charset="77"/>
              </a:rPr>
              <a:t>Conducting market research to identify potential suppliers</a:t>
            </a:r>
          </a:p>
        </p:txBody>
      </p:sp>
      <p:sp>
        <p:nvSpPr>
          <p:cNvPr id="21" name="Text Placeholder 20">
            <a:extLst>
              <a:ext uri="{FF2B5EF4-FFF2-40B4-BE49-F238E27FC236}">
                <a16:creationId xmlns:a16="http://schemas.microsoft.com/office/drawing/2014/main" id="{A28A203B-0CF0-2AB0-5F54-07C8E3003918}"/>
              </a:ext>
            </a:extLst>
          </p:cNvPr>
          <p:cNvSpPr>
            <a:spLocks noGrp="1"/>
          </p:cNvSpPr>
          <p:nvPr>
            <p:ph type="body" sz="quarter" idx="13"/>
          </p:nvPr>
        </p:nvSpPr>
        <p:spPr>
          <a:xfrm>
            <a:off x="4046530" y="2071603"/>
            <a:ext cx="1858972" cy="2825173"/>
          </a:xfrm>
          <a:ln>
            <a:noFill/>
          </a:ln>
        </p:spPr>
        <p:txBody>
          <a:bodyPr/>
          <a:lstStyle/>
          <a:p>
            <a:r>
              <a:rPr lang="en-US">
                <a:solidFill>
                  <a:srgbClr val="24A3B2"/>
                </a:solidFill>
                <a:latin typeface="Montserrat" pitchFamily="2" charset="77"/>
              </a:rPr>
              <a:t>3. Tender/</a:t>
            </a:r>
          </a:p>
          <a:p>
            <a:r>
              <a:rPr lang="en-US">
                <a:solidFill>
                  <a:srgbClr val="24A3B2"/>
                </a:solidFill>
                <a:latin typeface="Montserrat" pitchFamily="2" charset="77"/>
              </a:rPr>
              <a:t>RFP/RFQ</a:t>
            </a:r>
          </a:p>
          <a:p>
            <a:endParaRPr lang="en-US">
              <a:solidFill>
                <a:srgbClr val="24A3B2"/>
              </a:solidFill>
              <a:latin typeface="Montserrat" pitchFamily="2" charset="77"/>
            </a:endParaRPr>
          </a:p>
        </p:txBody>
      </p:sp>
      <p:sp>
        <p:nvSpPr>
          <p:cNvPr id="28" name="Text Placeholder 27">
            <a:extLst>
              <a:ext uri="{FF2B5EF4-FFF2-40B4-BE49-F238E27FC236}">
                <a16:creationId xmlns:a16="http://schemas.microsoft.com/office/drawing/2014/main" id="{B72BD1AE-7290-BA6E-18FB-8181C0D13E7C}"/>
              </a:ext>
            </a:extLst>
          </p:cNvPr>
          <p:cNvSpPr>
            <a:spLocks noGrp="1"/>
          </p:cNvSpPr>
          <p:nvPr>
            <p:ph type="body" sz="quarter" idx="22"/>
          </p:nvPr>
        </p:nvSpPr>
        <p:spPr>
          <a:xfrm>
            <a:off x="7910010" y="3468321"/>
            <a:ext cx="2011680" cy="2090903"/>
          </a:xfrm>
          <a:solidFill>
            <a:srgbClr val="F5CDCE"/>
          </a:solidFill>
        </p:spPr>
        <p:txBody>
          <a:bodyPr/>
          <a:lstStyle/>
          <a:p>
            <a:pPr lvl="0">
              <a:lnSpc>
                <a:spcPct val="100000"/>
              </a:lnSpc>
            </a:pPr>
            <a:r>
              <a:rPr lang="en-US" sz="1600">
                <a:latin typeface="Montserrat" pitchFamily="2" charset="77"/>
              </a:rPr>
              <a:t>Negotiating the contract and finalizing the terms</a:t>
            </a:r>
          </a:p>
        </p:txBody>
      </p:sp>
      <p:sp>
        <p:nvSpPr>
          <p:cNvPr id="27" name="Text Placeholder 26">
            <a:extLst>
              <a:ext uri="{FF2B5EF4-FFF2-40B4-BE49-F238E27FC236}">
                <a16:creationId xmlns:a16="http://schemas.microsoft.com/office/drawing/2014/main" id="{A0DA38E3-68A2-4FF9-022B-BA0DF832B1DB}"/>
              </a:ext>
            </a:extLst>
          </p:cNvPr>
          <p:cNvSpPr>
            <a:spLocks noGrp="1"/>
          </p:cNvSpPr>
          <p:nvPr>
            <p:ph type="body" sz="quarter" idx="21"/>
          </p:nvPr>
        </p:nvSpPr>
        <p:spPr>
          <a:xfrm>
            <a:off x="5981978" y="3468322"/>
            <a:ext cx="1851555" cy="2088362"/>
          </a:xfrm>
          <a:solidFill>
            <a:srgbClr val="AAC3E8"/>
          </a:solidFill>
        </p:spPr>
        <p:txBody>
          <a:bodyPr/>
          <a:lstStyle/>
          <a:p>
            <a:pPr lvl="0">
              <a:lnSpc>
                <a:spcPct val="100000"/>
              </a:lnSpc>
            </a:pPr>
            <a:r>
              <a:rPr lang="en-US" sz="1600">
                <a:latin typeface="Montserrat" pitchFamily="2" charset="77"/>
              </a:rPr>
              <a:t>Evaluating proposals and selecting a supplier</a:t>
            </a:r>
          </a:p>
        </p:txBody>
      </p:sp>
      <p:sp>
        <p:nvSpPr>
          <p:cNvPr id="23" name="Text Placeholder 22">
            <a:extLst>
              <a:ext uri="{FF2B5EF4-FFF2-40B4-BE49-F238E27FC236}">
                <a16:creationId xmlns:a16="http://schemas.microsoft.com/office/drawing/2014/main" id="{9D48D07F-2D5B-F0D5-4005-197607C4F197}"/>
              </a:ext>
            </a:extLst>
          </p:cNvPr>
          <p:cNvSpPr>
            <a:spLocks noGrp="1"/>
          </p:cNvSpPr>
          <p:nvPr>
            <p:ph type="body" sz="quarter" idx="17"/>
          </p:nvPr>
        </p:nvSpPr>
        <p:spPr>
          <a:xfrm>
            <a:off x="7910010" y="2071603"/>
            <a:ext cx="2011680" cy="1395851"/>
          </a:xfrm>
          <a:ln>
            <a:noFill/>
          </a:ln>
        </p:spPr>
        <p:txBody>
          <a:bodyPr/>
          <a:lstStyle/>
          <a:p>
            <a:r>
              <a:rPr lang="en-US">
                <a:solidFill>
                  <a:srgbClr val="24A3B2"/>
                </a:solidFill>
                <a:latin typeface="Montserrat" pitchFamily="2" charset="77"/>
              </a:rPr>
              <a:t>5. Negotiate</a:t>
            </a:r>
          </a:p>
          <a:p>
            <a:endParaRPr lang="en-US">
              <a:solidFill>
                <a:srgbClr val="24A3B2"/>
              </a:solidFill>
              <a:latin typeface="Montserrat" pitchFamily="2" charset="77"/>
            </a:endParaRPr>
          </a:p>
        </p:txBody>
      </p:sp>
      <p:pic>
        <p:nvPicPr>
          <p:cNvPr id="288" name="Picture Placeholder 287" descr="blueprint icon">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664555" y="1701990"/>
            <a:ext cx="704088" cy="704088"/>
          </a:xfrm>
          <a:solidFill>
            <a:schemeClr val="bg1"/>
          </a:solidFill>
        </p:spPr>
      </p:pic>
      <p:sp>
        <p:nvSpPr>
          <p:cNvPr id="26" name="Text Placeholder 25">
            <a:extLst>
              <a:ext uri="{FF2B5EF4-FFF2-40B4-BE49-F238E27FC236}">
                <a16:creationId xmlns:a16="http://schemas.microsoft.com/office/drawing/2014/main" id="{710CB940-D45B-59F1-06E5-9CC94100EF05}"/>
              </a:ext>
            </a:extLst>
          </p:cNvPr>
          <p:cNvSpPr>
            <a:spLocks noGrp="1"/>
          </p:cNvSpPr>
          <p:nvPr>
            <p:ph type="body" sz="quarter" idx="20"/>
          </p:nvPr>
        </p:nvSpPr>
        <p:spPr>
          <a:xfrm>
            <a:off x="4053947" y="3468322"/>
            <a:ext cx="1851555" cy="2089632"/>
          </a:xfrm>
          <a:solidFill>
            <a:srgbClr val="F5CDCE"/>
          </a:solidFill>
        </p:spPr>
        <p:txBody>
          <a:bodyPr/>
          <a:lstStyle/>
          <a:p>
            <a:pPr lvl="0">
              <a:lnSpc>
                <a:spcPct val="100000"/>
              </a:lnSpc>
            </a:pPr>
            <a:r>
              <a:rPr lang="en-US" sz="1600">
                <a:latin typeface="Montserrat" pitchFamily="2" charset="77"/>
              </a:rPr>
              <a:t>Issuing a tender, request for proposal (RFP), or request for quotation (RFQ)</a:t>
            </a:r>
          </a:p>
        </p:txBody>
      </p:sp>
      <p:sp>
        <p:nvSpPr>
          <p:cNvPr id="22" name="Text Placeholder 21">
            <a:extLst>
              <a:ext uri="{FF2B5EF4-FFF2-40B4-BE49-F238E27FC236}">
                <a16:creationId xmlns:a16="http://schemas.microsoft.com/office/drawing/2014/main" id="{05BC0115-F702-2E0A-61A4-4A6CE33FD775}"/>
              </a:ext>
            </a:extLst>
          </p:cNvPr>
          <p:cNvSpPr>
            <a:spLocks noGrp="1"/>
          </p:cNvSpPr>
          <p:nvPr>
            <p:ph type="body" sz="quarter" idx="15"/>
          </p:nvPr>
        </p:nvSpPr>
        <p:spPr>
          <a:xfrm>
            <a:off x="5981978" y="2071603"/>
            <a:ext cx="1851555" cy="1395851"/>
          </a:xfrm>
          <a:ln>
            <a:noFill/>
          </a:ln>
        </p:spPr>
        <p:txBody>
          <a:bodyPr/>
          <a:lstStyle/>
          <a:p>
            <a:r>
              <a:rPr lang="en-US">
                <a:solidFill>
                  <a:srgbClr val="24A3B2"/>
                </a:solidFill>
                <a:latin typeface="Montserrat" pitchFamily="2" charset="77"/>
              </a:rPr>
              <a:t>4. Evaluate</a:t>
            </a:r>
          </a:p>
          <a:p>
            <a:endParaRPr lang="en-US">
              <a:latin typeface="Montserrat" pitchFamily="2" charset="77"/>
            </a:endParaRPr>
          </a:p>
        </p:txBody>
      </p:sp>
      <p:sp>
        <p:nvSpPr>
          <p:cNvPr id="19" name="Text Placeholder 18">
            <a:extLst>
              <a:ext uri="{FF2B5EF4-FFF2-40B4-BE49-F238E27FC236}">
                <a16:creationId xmlns:a16="http://schemas.microsoft.com/office/drawing/2014/main" id="{270C77AB-7E91-84A6-3E62-DAB80E1E4481}"/>
              </a:ext>
            </a:extLst>
          </p:cNvPr>
          <p:cNvSpPr>
            <a:spLocks noGrp="1"/>
          </p:cNvSpPr>
          <p:nvPr>
            <p:ph type="body" idx="1"/>
          </p:nvPr>
        </p:nvSpPr>
        <p:spPr>
          <a:xfrm>
            <a:off x="175634" y="2054034"/>
            <a:ext cx="1858972" cy="2825173"/>
          </a:xfrm>
          <a:ln>
            <a:noFill/>
          </a:ln>
        </p:spPr>
        <p:txBody>
          <a:bodyPr/>
          <a:lstStyle/>
          <a:p>
            <a:pPr lvl="0"/>
            <a:r>
              <a:rPr lang="en-US">
                <a:solidFill>
                  <a:srgbClr val="24A3B2"/>
                </a:solidFill>
                <a:latin typeface="Montserrat" pitchFamily="2" charset="77"/>
              </a:rPr>
              <a:t>1. Identify</a:t>
            </a:r>
          </a:p>
        </p:txBody>
      </p:sp>
      <p:sp>
        <p:nvSpPr>
          <p:cNvPr id="8" name="Text Placeholder 27">
            <a:extLst>
              <a:ext uri="{FF2B5EF4-FFF2-40B4-BE49-F238E27FC236}">
                <a16:creationId xmlns:a16="http://schemas.microsoft.com/office/drawing/2014/main" id="{F809CB8E-A7B4-E805-03F9-8900C9EBD3D5}"/>
              </a:ext>
            </a:extLst>
          </p:cNvPr>
          <p:cNvSpPr txBox="1">
            <a:spLocks/>
          </p:cNvSpPr>
          <p:nvPr/>
        </p:nvSpPr>
        <p:spPr>
          <a:xfrm>
            <a:off x="9998167" y="3467454"/>
            <a:ext cx="1997902" cy="2089632"/>
          </a:xfrm>
          <a:prstGeom prst="rect">
            <a:avLst/>
          </a:prstGeom>
          <a:solidFill>
            <a:srgbClr val="AAC3E8"/>
          </a:solidFill>
          <a:ln>
            <a:noFill/>
          </a:ln>
        </p:spPr>
        <p:txBody>
          <a:bodyPr vert="horz" lIns="91440" tIns="45720" rIns="91440" bIns="45720" rtlCol="0" anchor="ctr">
            <a:noAutofit/>
          </a:bodyPr>
          <a:lstStyle>
            <a:lvl1pPr marL="0" indent="0" algn="ctr" defTabSz="914400" rtl="0" eaLnBrk="1" latinLnBrk="0" hangingPunct="1">
              <a:lnSpc>
                <a:spcPct val="100000"/>
              </a:lnSpc>
              <a:spcBef>
                <a:spcPts val="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tx1"/>
                </a:solidFill>
                <a:latin typeface="Montserrat" pitchFamily="2" charset="77"/>
              </a:rPr>
              <a:t>Managing the relationship with the supplier</a:t>
            </a:r>
          </a:p>
        </p:txBody>
      </p:sp>
      <p:pic>
        <p:nvPicPr>
          <p:cNvPr id="31" name="Picture Placeholder 291" descr="checklist icon">
            <a:extLst>
              <a:ext uri="{FF2B5EF4-FFF2-40B4-BE49-F238E27FC236}">
                <a16:creationId xmlns:a16="http://schemas.microsoft.com/office/drawing/2014/main" id="{6C15031C-4DFE-EE57-F035-8B9EEC4D01B1}"/>
              </a:ext>
            </a:extLst>
          </p:cNvPr>
          <p:cNvPicPr>
            <a:picLocks noChangeAspect="1"/>
          </p:cNvPicPr>
          <p:nvPr/>
        </p:nvPicPr>
        <p:blipFill rotWithShape="1">
          <a:blip r:embed="rId4" cstate="screen">
            <a:duotone>
              <a:prstClr val="black"/>
              <a:srgbClr val="AAC3E8">
                <a:tint val="45000"/>
                <a:satMod val="400000"/>
              </a:srgbClr>
            </a:duotone>
            <a:extLst>
              <a:ext uri="{28A0092B-C50C-407E-A947-70E740481C1C}">
                <a14:useLocalDpi xmlns:a14="http://schemas.microsoft.com/office/drawing/2010/main"/>
              </a:ext>
            </a:extLst>
          </a:blip>
          <a:srcRect/>
          <a:stretch/>
        </p:blipFill>
        <p:spPr>
          <a:xfrm>
            <a:off x="10643444" y="1719559"/>
            <a:ext cx="704088" cy="704088"/>
          </a:xfrm>
          <a:prstGeom prst="ellipse">
            <a:avLst/>
          </a:prstGeom>
          <a:solidFill>
            <a:schemeClr val="bg1"/>
          </a:solidFill>
        </p:spPr>
      </p:pic>
      <p:pic>
        <p:nvPicPr>
          <p:cNvPr id="292" name="Picture Placeholder 291" descr="checklist icon">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828923" y="1689275"/>
            <a:ext cx="704088" cy="704088"/>
          </a:xfrm>
          <a:solidFill>
            <a:schemeClr val="bg1"/>
          </a:solidFill>
        </p:spPr>
      </p:pic>
      <p:pic>
        <p:nvPicPr>
          <p:cNvPr id="270" name="Picture Placeholder 269" descr="target icon">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rotWithShape="1">
          <a:blip r:embed="rId5" cstate="screen">
            <a:duotone>
              <a:prstClr val="black"/>
              <a:schemeClr val="accent3">
                <a:tint val="45000"/>
                <a:satMod val="400000"/>
              </a:schemeClr>
            </a:duotone>
            <a:extLst>
              <a:ext uri="{28A0092B-C50C-407E-A947-70E740481C1C}">
                <a14:useLocalDpi xmlns:a14="http://schemas.microsoft.com/office/drawing/2010/main"/>
              </a:ext>
            </a:extLst>
          </a:blip>
          <a:srcRect t="113" b="113"/>
          <a:stretch/>
        </p:blipFill>
        <p:spPr>
          <a:xfrm>
            <a:off x="6606877" y="1719559"/>
            <a:ext cx="704088" cy="704088"/>
          </a:xfrm>
          <a:solidFill>
            <a:schemeClr val="bg1"/>
          </a:solidFill>
        </p:spPr>
      </p:pic>
      <p:pic>
        <p:nvPicPr>
          <p:cNvPr id="268" name="Picture Placeholder 267" descr="rocket icon">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rotWithShape="1">
          <a:blip r:embed="rId6" cstate="screen">
            <a:duotone>
              <a:prstClr val="black"/>
              <a:schemeClr val="accent1">
                <a:tint val="45000"/>
                <a:satMod val="400000"/>
              </a:schemeClr>
            </a:duotone>
            <a:extLst>
              <a:ext uri="{28A0092B-C50C-407E-A947-70E740481C1C}">
                <a14:useLocalDpi xmlns:a14="http://schemas.microsoft.com/office/drawing/2010/main"/>
              </a:ext>
            </a:extLst>
          </a:blip>
          <a:srcRect t="543" b="543"/>
          <a:stretch/>
        </p:blipFill>
        <p:spPr>
          <a:xfrm>
            <a:off x="8630425" y="1687216"/>
            <a:ext cx="704088" cy="704088"/>
          </a:xfrm>
          <a:solidFill>
            <a:schemeClr val="bg1"/>
          </a:solidFill>
        </p:spPr>
      </p:pic>
    </p:spTree>
    <p:extLst>
      <p:ext uri="{BB962C8B-B14F-4D97-AF65-F5344CB8AC3E}">
        <p14:creationId xmlns:p14="http://schemas.microsoft.com/office/powerpoint/2010/main" val="1600494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idx="4294967295"/>
          </p:nvPr>
        </p:nvSpPr>
        <p:spPr>
          <a:xfrm>
            <a:off x="492368" y="806450"/>
            <a:ext cx="8257931" cy="573088"/>
          </a:xfrm>
        </p:spPr>
        <p:txBody>
          <a:bodyPr>
            <a:normAutofit/>
          </a:bodyPr>
          <a:lstStyle/>
          <a:p>
            <a:pPr defTabSz="914400"/>
            <a:r>
              <a:rPr lang="en-US" sz="3200" b="0" dirty="0"/>
              <a:t>Bidding Strategy</a:t>
            </a:r>
          </a:p>
        </p:txBody>
      </p:sp>
      <p:sp>
        <p:nvSpPr>
          <p:cNvPr id="31" name="TextBox 30">
            <a:extLst>
              <a:ext uri="{FF2B5EF4-FFF2-40B4-BE49-F238E27FC236}">
                <a16:creationId xmlns:a16="http://schemas.microsoft.com/office/drawing/2014/main" id="{38401C67-E821-3F97-47ED-1FC44FB3E888}"/>
              </a:ext>
            </a:extLst>
          </p:cNvPr>
          <p:cNvSpPr txBox="1"/>
          <p:nvPr/>
        </p:nvSpPr>
        <p:spPr>
          <a:xfrm>
            <a:off x="1591200" y="1389600"/>
            <a:ext cx="5864677" cy="2308324"/>
          </a:xfrm>
          <a:prstGeom prst="rect">
            <a:avLst/>
          </a:prstGeom>
          <a:noFill/>
        </p:spPr>
        <p:txBody>
          <a:bodyPr wrap="square">
            <a:normAutofit/>
          </a:bodyPr>
          <a:lstStyle/>
          <a:p>
            <a:pPr>
              <a:lnSpc>
                <a:spcPct val="150000"/>
              </a:lnSpc>
            </a:pPr>
            <a:r>
              <a:rPr lang="en-US" sz="1600" dirty="0">
                <a:latin typeface="Montserrat" pitchFamily="2" charset="77"/>
              </a:rPr>
              <a:t>A bidding strategy is a </a:t>
            </a:r>
            <a:r>
              <a:rPr lang="en-US" sz="1600" dirty="0">
                <a:solidFill>
                  <a:srgbClr val="24A3B2"/>
                </a:solidFill>
                <a:latin typeface="Montserrat" pitchFamily="2" charset="77"/>
              </a:rPr>
              <a:t>plan</a:t>
            </a:r>
            <a:r>
              <a:rPr lang="en-US" sz="1600" dirty="0">
                <a:latin typeface="Montserrat" pitchFamily="2" charset="77"/>
              </a:rPr>
              <a:t> that outlines how a business will </a:t>
            </a:r>
            <a:r>
              <a:rPr lang="en-US" sz="1600" dirty="0">
                <a:solidFill>
                  <a:srgbClr val="24A3B2"/>
                </a:solidFill>
                <a:latin typeface="Montserrat" pitchFamily="2" charset="77"/>
              </a:rPr>
              <a:t>prepare and submit a tender response</a:t>
            </a:r>
            <a:r>
              <a:rPr lang="en-US" sz="1600" dirty="0">
                <a:latin typeface="Montserrat" pitchFamily="2" charset="77"/>
              </a:rPr>
              <a:t>. This can include researching the buyer, understanding their needs and requirements, and preparing a strong bid response that meets their needs.</a:t>
            </a:r>
          </a:p>
        </p:txBody>
      </p:sp>
    </p:spTree>
    <p:extLst>
      <p:ext uri="{BB962C8B-B14F-4D97-AF65-F5344CB8AC3E}">
        <p14:creationId xmlns:p14="http://schemas.microsoft.com/office/powerpoint/2010/main" val="2502887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idx="4294967295"/>
          </p:nvPr>
        </p:nvSpPr>
        <p:spPr>
          <a:xfrm>
            <a:off x="489600" y="806400"/>
            <a:ext cx="10526414" cy="580583"/>
          </a:xfrm>
        </p:spPr>
        <p:txBody>
          <a:bodyPr>
            <a:noAutofit/>
          </a:bodyPr>
          <a:lstStyle/>
          <a:p>
            <a:pPr defTabSz="914400"/>
            <a:r>
              <a:rPr lang="en-US" sz="3200" b="0"/>
              <a:t>Key Considerations for Bidding Strategy</a:t>
            </a:r>
          </a:p>
        </p:txBody>
      </p:sp>
      <p:sp>
        <p:nvSpPr>
          <p:cNvPr id="13" name="Text Placeholder 12">
            <a:extLst>
              <a:ext uri="{FF2B5EF4-FFF2-40B4-BE49-F238E27FC236}">
                <a16:creationId xmlns:a16="http://schemas.microsoft.com/office/drawing/2014/main" id="{F618F075-837C-1005-19D6-8DC90759CD53}"/>
              </a:ext>
            </a:extLst>
          </p:cNvPr>
          <p:cNvSpPr>
            <a:spLocks noGrp="1"/>
          </p:cNvSpPr>
          <p:nvPr>
            <p:ph type="body" sz="quarter" idx="4294967295"/>
          </p:nvPr>
        </p:nvSpPr>
        <p:spPr>
          <a:xfrm>
            <a:off x="489600" y="1389600"/>
            <a:ext cx="7889875" cy="411163"/>
          </a:xfrm>
        </p:spPr>
        <p:txBody>
          <a:bodyPr>
            <a:noAutofit/>
          </a:bodyPr>
          <a:lstStyle/>
          <a:p>
            <a:pPr indent="0">
              <a:lnSpc>
                <a:spcPct val="150000"/>
              </a:lnSpc>
              <a:buNone/>
            </a:pPr>
            <a:r>
              <a:rPr lang="en-US" sz="1600" b="1" dirty="0">
                <a:solidFill>
                  <a:srgbClr val="24A3B2"/>
                </a:solidFill>
              </a:rPr>
              <a:t>When developing a Bidding strategy, consider:</a:t>
            </a:r>
          </a:p>
        </p:txBody>
      </p:sp>
      <p:sp>
        <p:nvSpPr>
          <p:cNvPr id="10" name="TextBox 9">
            <a:extLst>
              <a:ext uri="{FF2B5EF4-FFF2-40B4-BE49-F238E27FC236}">
                <a16:creationId xmlns:a16="http://schemas.microsoft.com/office/drawing/2014/main" id="{83D7FAC5-1A9E-E537-56F9-275C51AB2C80}"/>
              </a:ext>
            </a:extLst>
          </p:cNvPr>
          <p:cNvSpPr txBox="1"/>
          <p:nvPr/>
        </p:nvSpPr>
        <p:spPr>
          <a:xfrm>
            <a:off x="1591200" y="1734814"/>
            <a:ext cx="7726681" cy="3733586"/>
          </a:xfrm>
          <a:prstGeom prst="rect">
            <a:avLst/>
          </a:prstGeom>
          <a:noFill/>
        </p:spPr>
        <p:txBody>
          <a:bodyPr wrap="square">
            <a:normAutofit/>
          </a:bodyPr>
          <a:lstStyle/>
          <a:p>
            <a:pPr marL="252000" indent="-252000">
              <a:lnSpc>
                <a:spcPct val="150000"/>
              </a:lnSpc>
              <a:spcBef>
                <a:spcPts val="2200"/>
              </a:spcBef>
              <a:buFont typeface="+mj-lt"/>
              <a:buAutoNum type="arabicPeriod"/>
            </a:pPr>
            <a:r>
              <a:rPr lang="en-US" sz="1600" b="1" dirty="0">
                <a:latin typeface="Montserrat" pitchFamily="2" charset="77"/>
              </a:rPr>
              <a:t>Buyer research: </a:t>
            </a:r>
            <a:r>
              <a:rPr lang="en-US" sz="1600" dirty="0">
                <a:latin typeface="Montserrat" pitchFamily="2" charset="77"/>
              </a:rPr>
              <a:t>understanding the buyer’s needs, requirements, and evaluation criteria.</a:t>
            </a:r>
          </a:p>
          <a:p>
            <a:pPr marL="252000" indent="-252000">
              <a:lnSpc>
                <a:spcPct val="150000"/>
              </a:lnSpc>
              <a:spcBef>
                <a:spcPts val="2200"/>
              </a:spcBef>
              <a:buFont typeface="+mj-lt"/>
              <a:buAutoNum type="arabicPeriod"/>
            </a:pPr>
            <a:r>
              <a:rPr lang="en-US" sz="1600" b="1" dirty="0">
                <a:latin typeface="Montserrat" pitchFamily="2" charset="77"/>
              </a:rPr>
              <a:t>Competitive analysis: </a:t>
            </a:r>
            <a:r>
              <a:rPr lang="en-US" sz="1600" dirty="0">
                <a:latin typeface="Montserrat" pitchFamily="2" charset="77"/>
              </a:rPr>
              <a:t>researching competitors and set apart the business from others.</a:t>
            </a:r>
          </a:p>
          <a:p>
            <a:pPr marL="252000" indent="-252000">
              <a:lnSpc>
                <a:spcPct val="150000"/>
              </a:lnSpc>
              <a:spcBef>
                <a:spcPts val="2200"/>
              </a:spcBef>
              <a:buFont typeface="+mj-lt"/>
              <a:buAutoNum type="arabicPeriod"/>
            </a:pPr>
            <a:r>
              <a:rPr lang="en-US" sz="1600" b="1" dirty="0">
                <a:latin typeface="Montserrat" pitchFamily="2" charset="77"/>
              </a:rPr>
              <a:t>Pricing strategy: </a:t>
            </a:r>
            <a:r>
              <a:rPr lang="en-US" sz="1600" dirty="0">
                <a:latin typeface="Montserrat" pitchFamily="2" charset="77"/>
              </a:rPr>
              <a:t>developing a competitive pricing strategy.</a:t>
            </a:r>
          </a:p>
          <a:p>
            <a:pPr marL="252000" indent="-252000">
              <a:lnSpc>
                <a:spcPct val="150000"/>
              </a:lnSpc>
              <a:spcBef>
                <a:spcPts val="2200"/>
              </a:spcBef>
              <a:buFont typeface="+mj-lt"/>
              <a:buAutoNum type="arabicPeriod"/>
            </a:pPr>
            <a:r>
              <a:rPr lang="en-US" sz="1600" b="1" dirty="0">
                <a:latin typeface="Montserrat" pitchFamily="2" charset="77"/>
              </a:rPr>
              <a:t>Bid response: </a:t>
            </a:r>
            <a:r>
              <a:rPr lang="en-US" sz="1600" dirty="0">
                <a:latin typeface="Montserrat" pitchFamily="2" charset="77"/>
              </a:rPr>
              <a:t>preparing a high-quality response that meets </a:t>
            </a:r>
            <a:r>
              <a:rPr lang="en-US" sz="1600">
                <a:latin typeface="Montserrat" pitchFamily="2" charset="77"/>
              </a:rPr>
              <a:t>the buyer’s </a:t>
            </a:r>
            <a:r>
              <a:rPr lang="en-US" sz="1600" dirty="0">
                <a:latin typeface="Montserrat" pitchFamily="2" charset="77"/>
              </a:rPr>
              <a:t>needs and requirements.</a:t>
            </a:r>
          </a:p>
        </p:txBody>
      </p:sp>
    </p:spTree>
    <p:extLst>
      <p:ext uri="{BB962C8B-B14F-4D97-AF65-F5344CB8AC3E}">
        <p14:creationId xmlns:p14="http://schemas.microsoft.com/office/powerpoint/2010/main" val="3170280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idx="4294967295"/>
          </p:nvPr>
        </p:nvSpPr>
        <p:spPr>
          <a:xfrm>
            <a:off x="489600" y="806400"/>
            <a:ext cx="8395504" cy="550370"/>
          </a:xfrm>
        </p:spPr>
        <p:txBody>
          <a:bodyPr>
            <a:normAutofit/>
          </a:bodyPr>
          <a:lstStyle/>
          <a:p>
            <a:pPr defTabSz="914400"/>
            <a:r>
              <a:rPr lang="en-US" sz="3200" b="0"/>
              <a:t>Best Practices in Bidding</a:t>
            </a:r>
          </a:p>
        </p:txBody>
      </p:sp>
      <p:sp>
        <p:nvSpPr>
          <p:cNvPr id="2" name="Text Placeholder 1">
            <a:extLst>
              <a:ext uri="{FF2B5EF4-FFF2-40B4-BE49-F238E27FC236}">
                <a16:creationId xmlns:a16="http://schemas.microsoft.com/office/drawing/2014/main" id="{5FC63C25-FE2A-0C11-2CEA-A80AA78FC365}"/>
              </a:ext>
            </a:extLst>
          </p:cNvPr>
          <p:cNvSpPr>
            <a:spLocks noGrp="1"/>
          </p:cNvSpPr>
          <p:nvPr>
            <p:ph idx="4294967295"/>
          </p:nvPr>
        </p:nvSpPr>
        <p:spPr>
          <a:xfrm>
            <a:off x="4411834" y="1389600"/>
            <a:ext cx="6631304" cy="4351337"/>
          </a:xfrm>
        </p:spPr>
        <p:txBody>
          <a:bodyPr>
            <a:noAutofit/>
          </a:bodyPr>
          <a:lstStyle/>
          <a:p>
            <a:pPr marL="342900" indent="-342900">
              <a:buFont typeface="+mj-lt"/>
              <a:buAutoNum type="arabicPeriod"/>
            </a:pPr>
            <a:r>
              <a:rPr lang="en-US" sz="1600" b="1" dirty="0">
                <a:latin typeface="Montserrat" pitchFamily="2" charset="77"/>
              </a:rPr>
              <a:t>Start early: </a:t>
            </a:r>
            <a:r>
              <a:rPr lang="en-US" sz="1600" dirty="0">
                <a:latin typeface="Montserrat" pitchFamily="2" charset="77"/>
              </a:rPr>
              <a:t>allowing sufficient time for research, planning, and preparing a quality response.</a:t>
            </a:r>
          </a:p>
          <a:p>
            <a:pPr marL="342900" indent="-342900">
              <a:buFont typeface="+mj-lt"/>
              <a:buAutoNum type="arabicPeriod"/>
            </a:pPr>
            <a:r>
              <a:rPr lang="en-US" sz="1600" dirty="0">
                <a:latin typeface="Montserrat" pitchFamily="2" charset="77"/>
              </a:rPr>
              <a:t>Read carefully and pay close attention to details. </a:t>
            </a:r>
          </a:p>
          <a:p>
            <a:pPr marL="342900" indent="-342900">
              <a:buFont typeface="+mj-lt"/>
              <a:buAutoNum type="arabicPeriod"/>
            </a:pPr>
            <a:r>
              <a:rPr lang="en-US" sz="1600" b="1" dirty="0">
                <a:latin typeface="Montserrat" pitchFamily="2" charset="77"/>
              </a:rPr>
              <a:t>Be concise and clear: </a:t>
            </a:r>
            <a:r>
              <a:rPr lang="en-US" sz="1600" dirty="0">
                <a:latin typeface="Montserrat" pitchFamily="2" charset="77"/>
              </a:rPr>
              <a:t>avoiding ambiguity and providing specific and relevant information.</a:t>
            </a:r>
          </a:p>
          <a:p>
            <a:pPr marL="342900" indent="-342900">
              <a:buFont typeface="+mj-lt"/>
              <a:buAutoNum type="arabicPeriod"/>
            </a:pPr>
            <a:r>
              <a:rPr lang="en-US" sz="1600" b="1" dirty="0">
                <a:latin typeface="Montserrat" pitchFamily="2" charset="77"/>
              </a:rPr>
              <a:t>Highlight differentiators: </a:t>
            </a:r>
            <a:r>
              <a:rPr lang="en-US" sz="1600" dirty="0">
                <a:latin typeface="Montserrat" pitchFamily="2" charset="77"/>
              </a:rPr>
              <a:t>showcasing unique selling points and strengths.</a:t>
            </a:r>
          </a:p>
          <a:p>
            <a:pPr marL="342900" indent="-342900">
              <a:buFont typeface="+mj-lt"/>
              <a:buAutoNum type="arabicPeriod"/>
            </a:pPr>
            <a:r>
              <a:rPr lang="en-US" sz="1600" b="1" dirty="0">
                <a:latin typeface="Montserrat" pitchFamily="2" charset="77"/>
              </a:rPr>
              <a:t>Proofread and review: </a:t>
            </a:r>
            <a:r>
              <a:rPr lang="en-US" sz="1600" dirty="0">
                <a:latin typeface="Montserrat" pitchFamily="2" charset="77"/>
              </a:rPr>
              <a:t>ensuring the response is accurate, professional, and meets all requirements.</a:t>
            </a:r>
          </a:p>
        </p:txBody>
      </p:sp>
      <p:sp>
        <p:nvSpPr>
          <p:cNvPr id="10" name="Text Placeholder 12">
            <a:extLst>
              <a:ext uri="{FF2B5EF4-FFF2-40B4-BE49-F238E27FC236}">
                <a16:creationId xmlns:a16="http://schemas.microsoft.com/office/drawing/2014/main" id="{ADC73746-0F38-A697-B1D1-4E0493BADC59}"/>
              </a:ext>
            </a:extLst>
          </p:cNvPr>
          <p:cNvSpPr txBox="1">
            <a:spLocks/>
          </p:cNvSpPr>
          <p:nvPr/>
        </p:nvSpPr>
        <p:spPr>
          <a:xfrm>
            <a:off x="489600" y="1389600"/>
            <a:ext cx="3518704" cy="1362657"/>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600" b="1" dirty="0">
                <a:solidFill>
                  <a:srgbClr val="24A3B2"/>
                </a:solidFill>
                <a:latin typeface="Montserrat" pitchFamily="2" charset="77"/>
                <a:cs typeface="Arial" panose="020B0604020202020204" pitchFamily="34" charset="0"/>
              </a:rPr>
              <a:t>To increase the chances of winning contracts, businesses should follow best practices such as:</a:t>
            </a:r>
          </a:p>
        </p:txBody>
      </p:sp>
    </p:spTree>
    <p:extLst>
      <p:ext uri="{BB962C8B-B14F-4D97-AF65-F5344CB8AC3E}">
        <p14:creationId xmlns:p14="http://schemas.microsoft.com/office/powerpoint/2010/main" val="249904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B434C-BF9E-3A5A-F4DA-C802FE772D03}"/>
              </a:ext>
            </a:extLst>
          </p:cNvPr>
          <p:cNvSpPr>
            <a:spLocks noGrp="1"/>
          </p:cNvSpPr>
          <p:nvPr>
            <p:ph type="title" idx="4294967295"/>
          </p:nvPr>
        </p:nvSpPr>
        <p:spPr>
          <a:xfrm>
            <a:off x="489600" y="806400"/>
            <a:ext cx="11118850" cy="579571"/>
          </a:xfrm>
        </p:spPr>
        <p:txBody>
          <a:bodyPr>
            <a:normAutofit/>
          </a:bodyPr>
          <a:lstStyle/>
          <a:p>
            <a:pPr defTabSz="914400"/>
            <a:r>
              <a:rPr lang="en-US" sz="3200" b="0"/>
              <a:t>Where to look </a:t>
            </a:r>
          </a:p>
        </p:txBody>
      </p:sp>
      <p:sp>
        <p:nvSpPr>
          <p:cNvPr id="3" name="Content Placeholder 2">
            <a:extLst>
              <a:ext uri="{FF2B5EF4-FFF2-40B4-BE49-F238E27FC236}">
                <a16:creationId xmlns:a16="http://schemas.microsoft.com/office/drawing/2014/main" id="{D60605E9-BAC8-C1A1-145B-FDE9BBB0EFDC}"/>
              </a:ext>
            </a:extLst>
          </p:cNvPr>
          <p:cNvSpPr>
            <a:spLocks noGrp="1"/>
          </p:cNvSpPr>
          <p:nvPr>
            <p:ph sz="half" idx="4294967295"/>
          </p:nvPr>
        </p:nvSpPr>
        <p:spPr>
          <a:xfrm>
            <a:off x="1591200" y="1389600"/>
            <a:ext cx="8256185" cy="5175250"/>
          </a:xfrm>
        </p:spPr>
        <p:txBody>
          <a:bodyPr>
            <a:noAutofit/>
          </a:bodyPr>
          <a:lstStyle/>
          <a:p>
            <a:pPr marL="252000" indent="-252000">
              <a:spcBef>
                <a:spcPts val="2200"/>
              </a:spcBef>
              <a:buFont typeface="+mj-lt"/>
              <a:buAutoNum type="arabicPeriod"/>
            </a:pPr>
            <a:r>
              <a:rPr lang="en-US" sz="1600" dirty="0">
                <a:latin typeface="Montserrat" pitchFamily="2" charset="77"/>
              </a:rPr>
              <a:t>Government portals: Check </a:t>
            </a:r>
            <a:r>
              <a:rPr lang="en-US" sz="1600" dirty="0">
                <a:latin typeface="Montserrat" pitchFamily="2" charset="77"/>
                <a:hlinkClick r:id="rId2"/>
              </a:rPr>
              <a:t>Canada Buys</a:t>
            </a:r>
            <a:r>
              <a:rPr lang="en-US" sz="1600" dirty="0">
                <a:latin typeface="Montserrat" pitchFamily="2" charset="77"/>
              </a:rPr>
              <a:t>, </a:t>
            </a:r>
            <a:r>
              <a:rPr lang="en-US" sz="1600" dirty="0">
                <a:latin typeface="Montserrat" pitchFamily="2" charset="77"/>
                <a:hlinkClick r:id="rId3"/>
              </a:rPr>
              <a:t>Nunavut Tenders</a:t>
            </a:r>
            <a:r>
              <a:rPr lang="en-US" sz="1600" dirty="0">
                <a:latin typeface="Montserrat" pitchFamily="2" charset="77"/>
              </a:rPr>
              <a:t>, </a:t>
            </a:r>
            <a:r>
              <a:rPr lang="en-US" sz="1600" dirty="0">
                <a:effectLst/>
                <a:latin typeface="Montserrat" pitchFamily="2" charset="77"/>
                <a:hlinkClick r:id="rId4"/>
              </a:rPr>
              <a:t>Contract Event Opportunities website of the Government of the Northwest Territories</a:t>
            </a:r>
            <a:r>
              <a:rPr lang="en-US" sz="1600" dirty="0">
                <a:effectLst/>
                <a:latin typeface="Montserrat" pitchFamily="2" charset="77"/>
              </a:rPr>
              <a:t>, </a:t>
            </a:r>
            <a:r>
              <a:rPr lang="en-US" sz="1600" dirty="0">
                <a:effectLst/>
                <a:latin typeface="Montserrat" pitchFamily="2" charset="77"/>
                <a:hlinkClick r:id="rId5"/>
              </a:rPr>
              <a:t>SEAO (Quebec), </a:t>
            </a:r>
            <a:r>
              <a:rPr lang="en-US" sz="1600" dirty="0">
                <a:effectLst/>
                <a:latin typeface="Montserrat" pitchFamily="2" charset="77"/>
              </a:rPr>
              <a:t>and </a:t>
            </a:r>
            <a:r>
              <a:rPr lang="en-US" sz="1600" dirty="0">
                <a:effectLst/>
                <a:latin typeface="Montserrat" pitchFamily="2" charset="77"/>
                <a:hlinkClick r:id="rId6"/>
              </a:rPr>
              <a:t>Newfoundland &amp; Labrador’s Public Procurement Agency. </a:t>
            </a:r>
            <a:r>
              <a:rPr lang="en-US" sz="1600" dirty="0">
                <a:latin typeface="Montserrat" pitchFamily="2" charset="77"/>
              </a:rPr>
              <a:t>Here you can find opportunities for public contracts in Canada and are a great resource for businesses looking to sell to government agencies. Tenders for all levels of government (federal, provincial, and municipal) can be found on Canada Buys. </a:t>
            </a:r>
          </a:p>
          <a:p>
            <a:pPr marL="252000" indent="-252000">
              <a:spcBef>
                <a:spcPts val="2200"/>
              </a:spcBef>
              <a:buFont typeface="+mj-lt"/>
              <a:buAutoNum type="arabicPeriod"/>
            </a:pPr>
            <a:r>
              <a:rPr lang="en-US" sz="1600" dirty="0">
                <a:latin typeface="Montserrat" pitchFamily="2" charset="77"/>
              </a:rPr>
              <a:t>Private sector portals: There are many private sector portals that list tenders for businesses, such as </a:t>
            </a:r>
            <a:r>
              <a:rPr lang="en-US" sz="1600" dirty="0">
                <a:latin typeface="Montserrat" pitchFamily="2" charset="77"/>
                <a:hlinkClick r:id="rId7"/>
              </a:rPr>
              <a:t>MERX</a:t>
            </a:r>
            <a:r>
              <a:rPr lang="en-US" sz="1600" dirty="0">
                <a:latin typeface="Montserrat" pitchFamily="2" charset="77"/>
              </a:rPr>
              <a:t> or </a:t>
            </a:r>
            <a:r>
              <a:rPr lang="en-US" sz="1600" dirty="0">
                <a:latin typeface="Montserrat" pitchFamily="2" charset="77"/>
                <a:hlinkClick r:id="rId8"/>
              </a:rPr>
              <a:t>OpenNWT</a:t>
            </a:r>
            <a:r>
              <a:rPr lang="en-US" sz="1600" dirty="0">
                <a:latin typeface="Montserrat" pitchFamily="2" charset="77"/>
              </a:rPr>
              <a:t>. Websites like these often have a pay-wall for full features. </a:t>
            </a:r>
          </a:p>
        </p:txBody>
      </p:sp>
    </p:spTree>
    <p:extLst>
      <p:ext uri="{BB962C8B-B14F-4D97-AF65-F5344CB8AC3E}">
        <p14:creationId xmlns:p14="http://schemas.microsoft.com/office/powerpoint/2010/main" val="418826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5ED93C-B183-72B9-461E-6AEAE9D18CEA}"/>
              </a:ext>
            </a:extLst>
          </p:cNvPr>
          <p:cNvSpPr txBox="1"/>
          <p:nvPr/>
        </p:nvSpPr>
        <p:spPr>
          <a:xfrm>
            <a:off x="487680" y="806400"/>
            <a:ext cx="6096000" cy="584775"/>
          </a:xfrm>
          <a:prstGeom prst="rect">
            <a:avLst/>
          </a:prstGeom>
          <a:noFill/>
        </p:spPr>
        <p:txBody>
          <a:bodyPr wrap="square">
            <a:spAutoFit/>
          </a:bodyPr>
          <a:lstStyle/>
          <a:p>
            <a:r>
              <a:rPr lang="en-US" sz="3200">
                <a:solidFill>
                  <a:srgbClr val="24A3B2"/>
                </a:solidFill>
                <a:latin typeface="Montserrat ExtraBold" pitchFamily="2" charset="77"/>
              </a:rPr>
              <a:t>Topics Covered</a:t>
            </a:r>
          </a:p>
        </p:txBody>
      </p:sp>
      <p:sp>
        <p:nvSpPr>
          <p:cNvPr id="6" name="TextBox 5">
            <a:extLst>
              <a:ext uri="{FF2B5EF4-FFF2-40B4-BE49-F238E27FC236}">
                <a16:creationId xmlns:a16="http://schemas.microsoft.com/office/drawing/2014/main" id="{188AB3DE-419A-F17E-1E86-5EF204A5926A}"/>
              </a:ext>
            </a:extLst>
          </p:cNvPr>
          <p:cNvSpPr txBox="1"/>
          <p:nvPr/>
        </p:nvSpPr>
        <p:spPr>
          <a:xfrm>
            <a:off x="1591200" y="1389600"/>
            <a:ext cx="4586862" cy="4026462"/>
          </a:xfrm>
          <a:prstGeom prst="rect">
            <a:avLst/>
          </a:prstGeom>
          <a:noFill/>
        </p:spPr>
        <p:txBody>
          <a:bodyPr wrap="square" numCol="1" spcCol="720000">
            <a:noAutofit/>
          </a:bodyPr>
          <a:lstStyle/>
          <a:p>
            <a:pPr marL="285750" indent="-285750">
              <a:lnSpc>
                <a:spcPct val="150000"/>
              </a:lnSpc>
              <a:buFont typeface="Arial" panose="020B0604020202020204" pitchFamily="34" charset="0"/>
              <a:buChar char="•"/>
            </a:pPr>
            <a:r>
              <a:rPr lang="en-US" sz="1600" dirty="0">
                <a:latin typeface="Montserrat" pitchFamily="2" charset="77"/>
              </a:rPr>
              <a:t>What is procurement?</a:t>
            </a:r>
          </a:p>
          <a:p>
            <a:pPr marL="285750" indent="-285750">
              <a:lnSpc>
                <a:spcPct val="150000"/>
              </a:lnSpc>
              <a:buFont typeface="Arial" panose="020B0604020202020204" pitchFamily="34" charset="0"/>
              <a:buChar char="•"/>
            </a:pPr>
            <a:r>
              <a:rPr lang="en-US" sz="1600" dirty="0">
                <a:latin typeface="Montserrat" pitchFamily="2" charset="77"/>
              </a:rPr>
              <a:t>Benefits of Procurement</a:t>
            </a:r>
          </a:p>
          <a:p>
            <a:pPr marL="285750" indent="-285750">
              <a:lnSpc>
                <a:spcPct val="150000"/>
              </a:lnSpc>
              <a:buFont typeface="Arial" panose="020B0604020202020204" pitchFamily="34" charset="0"/>
              <a:buChar char="•"/>
            </a:pPr>
            <a:r>
              <a:rPr lang="en-US" sz="1600" dirty="0">
                <a:latin typeface="Montserrat" pitchFamily="2" charset="77"/>
              </a:rPr>
              <a:t>Types of Procurement </a:t>
            </a:r>
          </a:p>
          <a:p>
            <a:pPr marL="285750" indent="-285750">
              <a:lnSpc>
                <a:spcPct val="150000"/>
              </a:lnSpc>
              <a:buFont typeface="Arial" panose="020B0604020202020204" pitchFamily="34" charset="0"/>
              <a:buChar char="•"/>
            </a:pPr>
            <a:r>
              <a:rPr lang="en-US" sz="1600" dirty="0">
                <a:latin typeface="Montserrat" pitchFamily="2" charset="77"/>
              </a:rPr>
              <a:t>Procurement Process</a:t>
            </a:r>
          </a:p>
          <a:p>
            <a:pPr marL="285750" indent="-285750">
              <a:lnSpc>
                <a:spcPct val="150000"/>
              </a:lnSpc>
              <a:buFont typeface="Arial" panose="020B0604020202020204" pitchFamily="34" charset="0"/>
              <a:buChar char="•"/>
            </a:pPr>
            <a:r>
              <a:rPr lang="en-US" sz="1600" dirty="0">
                <a:latin typeface="Montserrat" pitchFamily="2" charset="77"/>
              </a:rPr>
              <a:t>Bidding Strategy </a:t>
            </a:r>
          </a:p>
          <a:p>
            <a:pPr marL="285750" indent="-285750">
              <a:lnSpc>
                <a:spcPct val="150000"/>
              </a:lnSpc>
              <a:buFont typeface="Arial" panose="020B0604020202020204" pitchFamily="34" charset="0"/>
              <a:buChar char="•"/>
            </a:pPr>
            <a:r>
              <a:rPr lang="en-US" sz="1600" dirty="0">
                <a:latin typeface="Montserrat" pitchFamily="2" charset="77"/>
              </a:rPr>
              <a:t>Best Practices in Bidding</a:t>
            </a:r>
          </a:p>
          <a:p>
            <a:pPr marL="285750" indent="-285750">
              <a:lnSpc>
                <a:spcPct val="150000"/>
              </a:lnSpc>
              <a:buFont typeface="Arial" panose="020B0604020202020204" pitchFamily="34" charset="0"/>
              <a:buChar char="•"/>
            </a:pPr>
            <a:r>
              <a:rPr lang="en-US" sz="1600" dirty="0">
                <a:latin typeface="Montserrat" pitchFamily="2" charset="77"/>
              </a:rPr>
              <a:t>Where to Look </a:t>
            </a:r>
          </a:p>
          <a:p>
            <a:pPr marL="285750" indent="-285750">
              <a:lnSpc>
                <a:spcPct val="150000"/>
              </a:lnSpc>
              <a:buFont typeface="Arial" panose="020B0604020202020204" pitchFamily="34" charset="0"/>
              <a:buChar char="•"/>
            </a:pPr>
            <a:r>
              <a:rPr lang="en-US" sz="1600" dirty="0">
                <a:latin typeface="Montserrat" pitchFamily="2" charset="77"/>
              </a:rPr>
              <a:t>Relationship Building</a:t>
            </a:r>
          </a:p>
          <a:p>
            <a:pPr marL="285750" indent="-285750">
              <a:lnSpc>
                <a:spcPct val="150000"/>
              </a:lnSpc>
              <a:buFont typeface="Arial" panose="020B0604020202020204" pitchFamily="34" charset="0"/>
              <a:buChar char="•"/>
            </a:pPr>
            <a:r>
              <a:rPr lang="en-US" sz="1600" dirty="0">
                <a:latin typeface="Montserrat" pitchFamily="2" charset="77"/>
              </a:rPr>
              <a:t>Supplier Development Programs</a:t>
            </a:r>
          </a:p>
          <a:p>
            <a:pPr marL="285750" indent="-285750">
              <a:lnSpc>
                <a:spcPct val="150000"/>
              </a:lnSpc>
              <a:buFont typeface="Arial" panose="020B0604020202020204" pitchFamily="34" charset="0"/>
              <a:buChar char="•"/>
            </a:pPr>
            <a:r>
              <a:rPr lang="en-US" sz="1600" dirty="0">
                <a:latin typeface="Montserrat" pitchFamily="2" charset="77"/>
              </a:rPr>
              <a:t>Common Terms </a:t>
            </a:r>
          </a:p>
        </p:txBody>
      </p:sp>
      <p:pic>
        <p:nvPicPr>
          <p:cNvPr id="2" name="Picture Placeholder 8">
            <a:extLst>
              <a:ext uri="{FF2B5EF4-FFF2-40B4-BE49-F238E27FC236}">
                <a16:creationId xmlns:a16="http://schemas.microsoft.com/office/drawing/2014/main" id="{A7B7AAE6-01CD-35B1-C4AD-AA636AB9F19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96000" y="1597152"/>
            <a:ext cx="5539409" cy="437104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4140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6">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6">
                                            <p:txEl>
                                              <p:pRg st="7" end="7"/>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A062-CD3F-6856-3BA2-4B9E91DD1CBB}"/>
              </a:ext>
            </a:extLst>
          </p:cNvPr>
          <p:cNvSpPr>
            <a:spLocks noGrp="1"/>
          </p:cNvSpPr>
          <p:nvPr>
            <p:ph type="title" idx="4294967295"/>
          </p:nvPr>
        </p:nvSpPr>
        <p:spPr>
          <a:xfrm>
            <a:off x="489600" y="806400"/>
            <a:ext cx="10515600" cy="578066"/>
          </a:xfrm>
        </p:spPr>
        <p:txBody>
          <a:bodyPr/>
          <a:lstStyle/>
          <a:p>
            <a:pPr defTabSz="914400"/>
            <a:r>
              <a:rPr lang="en-US" sz="3200" b="0" dirty="0"/>
              <a:t>Where to look</a:t>
            </a:r>
            <a:r>
              <a:rPr lang="en-US" sz="3200" b="0" dirty="0">
                <a:latin typeface="Montserrat Light" panose="00000400000000000000" pitchFamily="2" charset="0"/>
              </a:rPr>
              <a:t> </a:t>
            </a:r>
            <a:r>
              <a:rPr lang="en-US" sz="2800" b="0" dirty="0">
                <a:latin typeface="Montserrat" pitchFamily="2" charset="77"/>
              </a:rPr>
              <a:t>(continued)</a:t>
            </a:r>
          </a:p>
        </p:txBody>
      </p:sp>
      <p:sp>
        <p:nvSpPr>
          <p:cNvPr id="3" name="Content Placeholder 2">
            <a:extLst>
              <a:ext uri="{FF2B5EF4-FFF2-40B4-BE49-F238E27FC236}">
                <a16:creationId xmlns:a16="http://schemas.microsoft.com/office/drawing/2014/main" id="{595D2486-3FA9-7D90-0125-BA3350E5D566}"/>
              </a:ext>
            </a:extLst>
          </p:cNvPr>
          <p:cNvSpPr>
            <a:spLocks noGrp="1"/>
          </p:cNvSpPr>
          <p:nvPr>
            <p:ph sz="half" idx="4294967295"/>
          </p:nvPr>
        </p:nvSpPr>
        <p:spPr>
          <a:xfrm>
            <a:off x="1591200" y="1389600"/>
            <a:ext cx="8900954" cy="4433887"/>
          </a:xfrm>
        </p:spPr>
        <p:txBody>
          <a:bodyPr>
            <a:noAutofit/>
          </a:bodyPr>
          <a:lstStyle/>
          <a:p>
            <a:pPr marL="342900" indent="-342900">
              <a:spcBef>
                <a:spcPts val="2200"/>
              </a:spcBef>
              <a:buFont typeface="+mj-lt"/>
              <a:buAutoNum type="arabicPeriod" startAt="3"/>
            </a:pPr>
            <a:r>
              <a:rPr lang="en-US" sz="1600" b="1" dirty="0">
                <a:latin typeface="Montserrat" pitchFamily="2" charset="77"/>
              </a:rPr>
              <a:t>Industry associations: </a:t>
            </a:r>
            <a:r>
              <a:rPr lang="en-US" sz="1600" dirty="0">
                <a:latin typeface="Montserrat" pitchFamily="2" charset="77"/>
              </a:rPr>
              <a:t>Industry associations and trade groups often have resources for members to find tender opportunities within their specific industry. </a:t>
            </a:r>
          </a:p>
          <a:p>
            <a:pPr marL="342900" indent="-342900">
              <a:spcBef>
                <a:spcPts val="2200"/>
              </a:spcBef>
              <a:buFont typeface="+mj-lt"/>
              <a:buAutoNum type="arabicPeriod" startAt="3"/>
            </a:pPr>
            <a:r>
              <a:rPr lang="en-US" sz="1600" b="1" dirty="0">
                <a:latin typeface="Montserrat" pitchFamily="2" charset="77"/>
              </a:rPr>
              <a:t>Not-for-Profit Organizations: </a:t>
            </a:r>
            <a:r>
              <a:rPr lang="en-US" sz="1600" dirty="0">
                <a:latin typeface="Montserrat" pitchFamily="2" charset="77"/>
              </a:rPr>
              <a:t>tenders for not-for-profits can be found on their own websites, on industry association sites, on private sector portals. Network with businesses who have worked for not-for-profits in the past. Call not-for-profits directly to inquire about opportunities or to offer your services. </a:t>
            </a:r>
          </a:p>
          <a:p>
            <a:pPr marL="342900" indent="-342900">
              <a:spcBef>
                <a:spcPts val="2200"/>
              </a:spcBef>
              <a:buFont typeface="+mj-lt"/>
              <a:buAutoNum type="arabicPeriod" startAt="3"/>
            </a:pPr>
            <a:r>
              <a:rPr lang="en-US" sz="1600" b="1" dirty="0">
                <a:latin typeface="Montserrat" pitchFamily="2" charset="77"/>
              </a:rPr>
              <a:t>Networking: </a:t>
            </a:r>
            <a:r>
              <a:rPr lang="en-US" sz="1600" dirty="0">
                <a:latin typeface="Montserrat" pitchFamily="2" charset="77"/>
              </a:rPr>
              <a:t>Building relationships with potential buyers and suppliers can be a valuable way to find tender opportunities. Attending trade shows, joining industry associations, and participating in business forums are ways to connect with potential partners and learn about upcoming tenders.</a:t>
            </a:r>
          </a:p>
        </p:txBody>
      </p:sp>
    </p:spTree>
    <p:extLst>
      <p:ext uri="{BB962C8B-B14F-4D97-AF65-F5344CB8AC3E}">
        <p14:creationId xmlns:p14="http://schemas.microsoft.com/office/powerpoint/2010/main" val="3087103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66F31-A7CB-E43C-4BF7-EABB2D59FA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AC4CC-C6DB-0F34-1463-A9882ADB9626}"/>
              </a:ext>
            </a:extLst>
          </p:cNvPr>
          <p:cNvSpPr>
            <a:spLocks noGrp="1"/>
          </p:cNvSpPr>
          <p:nvPr>
            <p:ph type="title" idx="4294967295"/>
          </p:nvPr>
        </p:nvSpPr>
        <p:spPr>
          <a:xfrm>
            <a:off x="489600" y="806400"/>
            <a:ext cx="10515600" cy="578066"/>
          </a:xfrm>
        </p:spPr>
        <p:txBody>
          <a:bodyPr/>
          <a:lstStyle/>
          <a:p>
            <a:pPr defTabSz="914400"/>
            <a:r>
              <a:rPr lang="en-US" sz="3200" b="0" dirty="0"/>
              <a:t>Where to look</a:t>
            </a:r>
            <a:r>
              <a:rPr lang="en-US" sz="3200" b="0" dirty="0">
                <a:latin typeface="Montserrat Light" panose="00000400000000000000" pitchFamily="2" charset="0"/>
              </a:rPr>
              <a:t> </a:t>
            </a:r>
            <a:r>
              <a:rPr lang="en-US" sz="2800" b="0" dirty="0">
                <a:latin typeface="Montserrat" pitchFamily="2" charset="77"/>
              </a:rPr>
              <a:t>(continued)</a:t>
            </a:r>
          </a:p>
        </p:txBody>
      </p:sp>
      <p:sp>
        <p:nvSpPr>
          <p:cNvPr id="3" name="Content Placeholder 2">
            <a:extLst>
              <a:ext uri="{FF2B5EF4-FFF2-40B4-BE49-F238E27FC236}">
                <a16:creationId xmlns:a16="http://schemas.microsoft.com/office/drawing/2014/main" id="{6599A5FC-28FD-AE6D-3C82-D67EB4D3C34C}"/>
              </a:ext>
            </a:extLst>
          </p:cNvPr>
          <p:cNvSpPr>
            <a:spLocks noGrp="1"/>
          </p:cNvSpPr>
          <p:nvPr>
            <p:ph sz="half" idx="4294967295"/>
          </p:nvPr>
        </p:nvSpPr>
        <p:spPr>
          <a:xfrm>
            <a:off x="1591200" y="1389600"/>
            <a:ext cx="8900954" cy="4433887"/>
          </a:xfrm>
        </p:spPr>
        <p:txBody>
          <a:bodyPr>
            <a:noAutofit/>
          </a:bodyPr>
          <a:lstStyle/>
          <a:p>
            <a:pPr marL="342900" indent="-342900">
              <a:spcBef>
                <a:spcPts val="2200"/>
              </a:spcBef>
              <a:buFont typeface="+mj-lt"/>
              <a:buAutoNum type="arabicPeriod" startAt="6"/>
            </a:pPr>
            <a:r>
              <a:rPr lang="en-US" sz="1600" dirty="0">
                <a:latin typeface="Montserrat" pitchFamily="2" charset="77"/>
              </a:rPr>
              <a:t>Social media: Social media platforms like Twitter and LinkedIn can be a useful source of tender opportunities. Many government agencies and private companies use social media to promote their tender opportunities, so following these accounts can provide a stream of potential contracts.</a:t>
            </a:r>
          </a:p>
          <a:p>
            <a:pPr marL="342900" indent="-342900">
              <a:spcBef>
                <a:spcPts val="2200"/>
              </a:spcBef>
              <a:buFont typeface="+mj-lt"/>
              <a:buAutoNum type="arabicPeriod" startAt="6"/>
            </a:pPr>
            <a:r>
              <a:rPr lang="en-US" sz="1600" dirty="0">
                <a:latin typeface="Montserrat" pitchFamily="2" charset="77"/>
              </a:rPr>
              <a:t>Direct contact: Businesses can also reach out straight to potential buyers to express their interest in working together. This can involve sending a proposal or simply introducing the company and its capabilities.</a:t>
            </a:r>
          </a:p>
          <a:p>
            <a:pPr marL="114306" indent="-342900">
              <a:buFont typeface="+mj-lt"/>
              <a:buAutoNum type="arabicPeriod" startAt="6"/>
            </a:pPr>
            <a:endParaRPr lang="en-US" sz="1600" dirty="0">
              <a:latin typeface="Montserrat" pitchFamily="2" charset="77"/>
            </a:endParaRPr>
          </a:p>
        </p:txBody>
      </p:sp>
      <p:sp>
        <p:nvSpPr>
          <p:cNvPr id="6" name="Rectangle: Rounded Corners 5">
            <a:extLst>
              <a:ext uri="{FF2B5EF4-FFF2-40B4-BE49-F238E27FC236}">
                <a16:creationId xmlns:a16="http://schemas.microsoft.com/office/drawing/2014/main" id="{87214F11-CAC3-7DEA-664C-06B6C0FB2229}"/>
              </a:ext>
            </a:extLst>
          </p:cNvPr>
          <p:cNvSpPr/>
          <p:nvPr/>
        </p:nvSpPr>
        <p:spPr>
          <a:xfrm>
            <a:off x="2003956" y="4623010"/>
            <a:ext cx="6588690" cy="1082674"/>
          </a:xfrm>
          <a:prstGeom prst="roundRect">
            <a:avLst/>
          </a:prstGeom>
          <a:solidFill>
            <a:srgbClr val="24A3B2"/>
          </a:solidFill>
          <a:ln>
            <a:noFill/>
          </a:ln>
        </p:spPr>
        <p:style>
          <a:lnRef idx="2">
            <a:schemeClr val="accent2">
              <a:shade val="50000"/>
            </a:schemeClr>
          </a:lnRef>
          <a:fillRef idx="1">
            <a:schemeClr val="accent2"/>
          </a:fillRef>
          <a:effectRef idx="0">
            <a:schemeClr val="accent2"/>
          </a:effectRef>
          <a:fontRef idx="minor">
            <a:schemeClr val="lt1"/>
          </a:fontRef>
        </p:style>
        <p:txBody>
          <a:bodyPr lIns="216000" tIns="216000" rIns="216000" bIns="216000" rtlCol="0" anchor="ctr"/>
          <a:lstStyle/>
          <a:p>
            <a:pPr algn="ctr"/>
            <a:r>
              <a:rPr lang="en-US" sz="1600" b="1" dirty="0">
                <a:latin typeface="Montserrat" pitchFamily="2" charset="77"/>
              </a:rPr>
              <a:t>Other organizations know me, they contract me. </a:t>
            </a:r>
          </a:p>
          <a:p>
            <a:pPr algn="ctr"/>
            <a:r>
              <a:rPr lang="en-US" sz="1600" dirty="0">
                <a:latin typeface="Montserrat" pitchFamily="2" charset="77"/>
              </a:rPr>
              <a:t>—Inuit Woman in Business</a:t>
            </a:r>
          </a:p>
        </p:txBody>
      </p:sp>
    </p:spTree>
    <p:extLst>
      <p:ext uri="{BB962C8B-B14F-4D97-AF65-F5344CB8AC3E}">
        <p14:creationId xmlns:p14="http://schemas.microsoft.com/office/powerpoint/2010/main" val="2881419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idx="4294967295"/>
          </p:nvPr>
        </p:nvSpPr>
        <p:spPr>
          <a:xfrm>
            <a:off x="489600" y="806400"/>
            <a:ext cx="8423275" cy="590958"/>
          </a:xfrm>
        </p:spPr>
        <p:txBody>
          <a:bodyPr>
            <a:normAutofit/>
          </a:bodyPr>
          <a:lstStyle/>
          <a:p>
            <a:pPr defTabSz="914400"/>
            <a:r>
              <a:rPr lang="en-US" sz="3200" b="0"/>
              <a:t>Relationship Building</a:t>
            </a:r>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4294967295"/>
          </p:nvPr>
        </p:nvSpPr>
        <p:spPr>
          <a:xfrm>
            <a:off x="1591200" y="1389600"/>
            <a:ext cx="9756369" cy="3270250"/>
          </a:xfrm>
        </p:spPr>
        <p:txBody>
          <a:bodyPr>
            <a:noAutofit/>
          </a:bodyPr>
          <a:lstStyle/>
          <a:p>
            <a:pPr marL="285750" indent="-285750">
              <a:buFont typeface="Arial" panose="020B0604020202020204" pitchFamily="34" charset="0"/>
              <a:buChar char="•"/>
            </a:pPr>
            <a:r>
              <a:rPr lang="en-US" sz="1600" dirty="0">
                <a:latin typeface="Montserrat" pitchFamily="2" charset="77"/>
              </a:rPr>
              <a:t>Build relationships with procurement officials</a:t>
            </a:r>
          </a:p>
          <a:p>
            <a:pPr marL="285750" indent="-285750">
              <a:buFont typeface="Arial" panose="020B0604020202020204" pitchFamily="34" charset="0"/>
              <a:buChar char="•"/>
            </a:pPr>
            <a:r>
              <a:rPr lang="en-US" sz="1600" dirty="0">
                <a:latin typeface="Montserrat" pitchFamily="2" charset="77"/>
              </a:rPr>
              <a:t>Attend networking events</a:t>
            </a:r>
          </a:p>
          <a:p>
            <a:pPr marL="285750" indent="-285750">
              <a:buFont typeface="Arial" panose="020B0604020202020204" pitchFamily="34" charset="0"/>
              <a:buChar char="•"/>
            </a:pPr>
            <a:r>
              <a:rPr lang="en-US" sz="1600" dirty="0">
                <a:latin typeface="Montserrat" pitchFamily="2" charset="77"/>
              </a:rPr>
              <a:t>Attend webinars to build your knowledge</a:t>
            </a:r>
          </a:p>
          <a:p>
            <a:pPr marL="285750" indent="-285750">
              <a:buFont typeface="Arial" panose="020B0604020202020204" pitchFamily="34" charset="0"/>
              <a:buChar char="•"/>
            </a:pPr>
            <a:r>
              <a:rPr lang="en-US" sz="1600" dirty="0">
                <a:latin typeface="Montserrat" pitchFamily="2" charset="77"/>
              </a:rPr>
              <a:t>Seek opportunities to engage with representatives to understand procurement trends</a:t>
            </a:r>
          </a:p>
          <a:p>
            <a:pPr marL="285750" indent="-285750">
              <a:buFont typeface="Arial" panose="020B0604020202020204" pitchFamily="34" charset="0"/>
              <a:buChar char="•"/>
            </a:pPr>
            <a:r>
              <a:rPr lang="en-US" sz="1600" dirty="0">
                <a:latin typeface="Montserrat" pitchFamily="2" charset="77"/>
              </a:rPr>
              <a:t>Gather feedback</a:t>
            </a:r>
          </a:p>
          <a:p>
            <a:pPr marL="285750" indent="-285750">
              <a:buFont typeface="Arial" panose="020B0604020202020204" pitchFamily="34" charset="0"/>
              <a:buChar char="•"/>
            </a:pPr>
            <a:r>
              <a:rPr lang="en-US" sz="1600" dirty="0">
                <a:latin typeface="Montserrat" pitchFamily="2" charset="77"/>
              </a:rPr>
              <a:t>Expand your business networks</a:t>
            </a:r>
          </a:p>
          <a:p>
            <a:pPr marL="285750" indent="-285750">
              <a:buFont typeface="Arial" panose="020B0604020202020204" pitchFamily="34" charset="0"/>
              <a:buChar char="•"/>
            </a:pPr>
            <a:r>
              <a:rPr lang="en-US" sz="1600" dirty="0">
                <a:latin typeface="Montserrat" pitchFamily="2" charset="77"/>
              </a:rPr>
              <a:t>Reach out to your network for support and advice </a:t>
            </a:r>
          </a:p>
          <a:p>
            <a:endParaRPr lang="en-US" sz="1600" dirty="0">
              <a:latin typeface="Montserrat" pitchFamily="2" charset="77"/>
            </a:endParaRPr>
          </a:p>
        </p:txBody>
      </p:sp>
      <p:sp>
        <p:nvSpPr>
          <p:cNvPr id="4" name="Rectangle: Rounded Corners 5">
            <a:extLst>
              <a:ext uri="{FF2B5EF4-FFF2-40B4-BE49-F238E27FC236}">
                <a16:creationId xmlns:a16="http://schemas.microsoft.com/office/drawing/2014/main" id="{17E79110-2C5F-0A26-EFEA-FF7A9A3493DD}"/>
              </a:ext>
            </a:extLst>
          </p:cNvPr>
          <p:cNvSpPr/>
          <p:nvPr/>
        </p:nvSpPr>
        <p:spPr>
          <a:xfrm>
            <a:off x="7033845" y="806400"/>
            <a:ext cx="4899877" cy="1590968"/>
          </a:xfrm>
          <a:prstGeom prst="roundRect">
            <a:avLst/>
          </a:prstGeom>
          <a:solidFill>
            <a:srgbClr val="24A3B2"/>
          </a:solidFill>
          <a:ln>
            <a:noFill/>
          </a:ln>
        </p:spPr>
        <p:style>
          <a:lnRef idx="2">
            <a:schemeClr val="accent2">
              <a:shade val="50000"/>
            </a:schemeClr>
          </a:lnRef>
          <a:fillRef idx="1">
            <a:schemeClr val="accent2"/>
          </a:fillRef>
          <a:effectRef idx="0">
            <a:schemeClr val="accent2"/>
          </a:effectRef>
          <a:fontRef idx="minor">
            <a:schemeClr val="lt1"/>
          </a:fontRef>
        </p:style>
        <p:txBody>
          <a:bodyPr lIns="216000" tIns="216000" rIns="216000" bIns="216000" rtlCol="0" anchor="ctr"/>
          <a:lstStyle/>
          <a:p>
            <a:r>
              <a:rPr lang="en-US" sz="1600" dirty="0">
                <a:latin typeface="Montserrat" pitchFamily="2" charset="77"/>
              </a:rPr>
              <a:t>Using available supports and building relationships is an important part to being successful in procurement. </a:t>
            </a:r>
          </a:p>
        </p:txBody>
      </p:sp>
    </p:spTree>
    <p:extLst>
      <p:ext uri="{BB962C8B-B14F-4D97-AF65-F5344CB8AC3E}">
        <p14:creationId xmlns:p14="http://schemas.microsoft.com/office/powerpoint/2010/main" val="94818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9503B-6612-B5CB-7B5A-E1A353104E4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C9F63AE-C181-9811-68E4-256D03A0F45A}"/>
              </a:ext>
            </a:extLst>
          </p:cNvPr>
          <p:cNvSpPr txBox="1"/>
          <p:nvPr/>
        </p:nvSpPr>
        <p:spPr>
          <a:xfrm>
            <a:off x="668635" y="2518670"/>
            <a:ext cx="4899827" cy="1897379"/>
          </a:xfrm>
          <a:prstGeom prst="rect">
            <a:avLst/>
          </a:prstGeom>
          <a:noFill/>
        </p:spPr>
        <p:txBody>
          <a:bodyPr wrap="square">
            <a:spAutoFit/>
          </a:bodyPr>
          <a:lstStyle/>
          <a:p>
            <a:pPr>
              <a:lnSpc>
                <a:spcPct val="150000"/>
              </a:lnSpc>
            </a:pPr>
            <a:r>
              <a:rPr lang="en-US" sz="1600" b="1" dirty="0">
                <a:solidFill>
                  <a:srgbClr val="24A3B2"/>
                </a:solidFill>
                <a:latin typeface="Montserrat" pitchFamily="2" charset="77"/>
              </a:rPr>
              <a:t>“People gravitate to people of the same. You will gravitate to other business people. Those relationships are also what will build your reputation in your work.” </a:t>
            </a:r>
          </a:p>
          <a:p>
            <a:pPr>
              <a:lnSpc>
                <a:spcPct val="150000"/>
              </a:lnSpc>
            </a:pPr>
            <a:r>
              <a:rPr lang="en-US" sz="1600">
                <a:solidFill>
                  <a:srgbClr val="24A3B2"/>
                </a:solidFill>
                <a:latin typeface="Montserrat" pitchFamily="2" charset="77"/>
              </a:rPr>
              <a:t>—Inuit </a:t>
            </a:r>
            <a:r>
              <a:rPr lang="en-US" sz="1600" dirty="0">
                <a:solidFill>
                  <a:srgbClr val="24A3B2"/>
                </a:solidFill>
                <a:latin typeface="Montserrat" pitchFamily="2" charset="77"/>
              </a:rPr>
              <a:t>Woman in Business </a:t>
            </a:r>
          </a:p>
        </p:txBody>
      </p:sp>
      <p:pic>
        <p:nvPicPr>
          <p:cNvPr id="4" name="Picture Placeholder 8">
            <a:extLst>
              <a:ext uri="{FF2B5EF4-FFF2-40B4-BE49-F238E27FC236}">
                <a16:creationId xmlns:a16="http://schemas.microsoft.com/office/drawing/2014/main" id="{A5786C09-D3FC-FABE-E832-E5730795805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96000" y="1597152"/>
            <a:ext cx="5539409" cy="437104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039100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FD5A-A93B-AF64-6070-3B72E8C7C741}"/>
              </a:ext>
            </a:extLst>
          </p:cNvPr>
          <p:cNvSpPr>
            <a:spLocks noGrp="1"/>
          </p:cNvSpPr>
          <p:nvPr>
            <p:ph type="title" idx="4294967295"/>
          </p:nvPr>
        </p:nvSpPr>
        <p:spPr>
          <a:xfrm>
            <a:off x="841375" y="806450"/>
            <a:ext cx="11350625" cy="604838"/>
          </a:xfrm>
        </p:spPr>
        <p:txBody>
          <a:bodyPr>
            <a:normAutofit/>
          </a:bodyPr>
          <a:lstStyle/>
          <a:p>
            <a:pPr defTabSz="914400"/>
            <a:r>
              <a:rPr lang="en-US" sz="3200" b="0"/>
              <a:t>Supplier Development Programs</a:t>
            </a:r>
          </a:p>
        </p:txBody>
      </p:sp>
      <p:sp>
        <p:nvSpPr>
          <p:cNvPr id="4" name="Text Placeholder 3">
            <a:extLst>
              <a:ext uri="{FF2B5EF4-FFF2-40B4-BE49-F238E27FC236}">
                <a16:creationId xmlns:a16="http://schemas.microsoft.com/office/drawing/2014/main" id="{90AF5F6A-971A-AAE3-D143-5D9A18573C82}"/>
              </a:ext>
            </a:extLst>
          </p:cNvPr>
          <p:cNvSpPr>
            <a:spLocks noGrp="1"/>
          </p:cNvSpPr>
          <p:nvPr>
            <p:ph type="body" sz="quarter" idx="4294967295"/>
          </p:nvPr>
        </p:nvSpPr>
        <p:spPr>
          <a:xfrm>
            <a:off x="1591200" y="1389063"/>
            <a:ext cx="7848600" cy="1901825"/>
          </a:xfrm>
        </p:spPr>
        <p:txBody>
          <a:bodyPr>
            <a:noAutofit/>
          </a:bodyPr>
          <a:lstStyle/>
          <a:p>
            <a:pPr marL="342900" indent="-342900">
              <a:buFont typeface="Arial" panose="020B0604020202020204" pitchFamily="34" charset="0"/>
              <a:buChar char="•"/>
            </a:pPr>
            <a:r>
              <a:rPr lang="en-US" sz="1600" dirty="0">
                <a:latin typeface="Montserrat" pitchFamily="2" charset="77"/>
                <a:hlinkClick r:id="rId2"/>
              </a:rPr>
              <a:t>The Government of Canada </a:t>
            </a:r>
            <a:r>
              <a:rPr lang="en-US" sz="1600" dirty="0">
                <a:latin typeface="Montserrat" pitchFamily="2" charset="77"/>
              </a:rPr>
              <a:t>offers various supplier development programs, including training seminars, </a:t>
            </a:r>
            <a:br>
              <a:rPr lang="en-US" sz="1600" dirty="0">
                <a:latin typeface="Montserrat" pitchFamily="2" charset="77"/>
              </a:rPr>
            </a:br>
            <a:r>
              <a:rPr lang="en-US" sz="1600" dirty="0">
                <a:latin typeface="Montserrat" pitchFamily="2" charset="77"/>
              </a:rPr>
              <a:t>1-1 mentoring, and networking opportunities.</a:t>
            </a:r>
          </a:p>
          <a:p>
            <a:pPr marL="342900" indent="-342900">
              <a:buFont typeface="Arial" panose="020B0604020202020204" pitchFamily="34" charset="0"/>
              <a:buChar char="•"/>
            </a:pPr>
            <a:r>
              <a:rPr lang="en-US" sz="1600" dirty="0">
                <a:latin typeface="Montserrat" pitchFamily="2" charset="77"/>
              </a:rPr>
              <a:t>Checkout the </a:t>
            </a:r>
            <a:r>
              <a:rPr lang="en-US" sz="1600" dirty="0">
                <a:latin typeface="Montserrat" pitchFamily="2" charset="77"/>
                <a:hlinkClick r:id="rId3"/>
              </a:rPr>
              <a:t>Events Calendar </a:t>
            </a:r>
            <a:r>
              <a:rPr lang="en-US" sz="1600" dirty="0">
                <a:latin typeface="Montserrat" pitchFamily="2" charset="77"/>
              </a:rPr>
              <a:t>on Canada Buys </a:t>
            </a:r>
          </a:p>
          <a:p>
            <a:pPr marL="342900" indent="-342900">
              <a:buFont typeface="Arial" panose="020B0604020202020204" pitchFamily="34" charset="0"/>
              <a:buChar char="•"/>
            </a:pPr>
            <a:r>
              <a:rPr lang="en-US" sz="1600" dirty="0">
                <a:latin typeface="Montserrat" pitchFamily="2" charset="77"/>
              </a:rPr>
              <a:t>MERX provides free </a:t>
            </a:r>
            <a:r>
              <a:rPr lang="en-US" sz="1600" dirty="0">
                <a:latin typeface="Montserrat" pitchFamily="2" charset="77"/>
                <a:hlinkClick r:id="rId4"/>
              </a:rPr>
              <a:t>tutorials for suppliers </a:t>
            </a:r>
            <a:endParaRPr lang="en-US" sz="1600" dirty="0">
              <a:latin typeface="Montserrat" pitchFamily="2" charset="77"/>
            </a:endParaRPr>
          </a:p>
          <a:p>
            <a:pPr marL="342900" indent="-342900">
              <a:buFont typeface="Arial" panose="020B0604020202020204" pitchFamily="34" charset="0"/>
              <a:buChar char="•"/>
            </a:pPr>
            <a:endParaRPr lang="en-US" sz="1600" dirty="0">
              <a:latin typeface="Montserrat" pitchFamily="2" charset="77"/>
            </a:endParaRPr>
          </a:p>
        </p:txBody>
      </p:sp>
    </p:spTree>
    <p:extLst>
      <p:ext uri="{BB962C8B-B14F-4D97-AF65-F5344CB8AC3E}">
        <p14:creationId xmlns:p14="http://schemas.microsoft.com/office/powerpoint/2010/main" val="239505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8C1D06-9B1F-2EA9-26F0-AA03E98A28A7}"/>
              </a:ext>
            </a:extLst>
          </p:cNvPr>
          <p:cNvSpPr txBox="1">
            <a:spLocks/>
          </p:cNvSpPr>
          <p:nvPr/>
        </p:nvSpPr>
        <p:spPr>
          <a:xfrm>
            <a:off x="489600" y="806400"/>
            <a:ext cx="9361071" cy="530957"/>
          </a:xfrm>
          <a:prstGeom prst="rect">
            <a:avLst/>
          </a:prstGeom>
        </p:spPr>
        <p:txBody>
          <a:bodyPr vert="horz" lIns="91440" tIns="0" rIns="91440" bIns="45720" rtlCol="0" anchor="ctr">
            <a:noAutofit/>
          </a:bodyPr>
          <a:lstStyle>
            <a:lvl1pPr algn="l"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pPr>
              <a:lnSpc>
                <a:spcPct val="90000"/>
              </a:lnSpc>
            </a:pPr>
            <a:r>
              <a:rPr lang="en-US" sz="3200" b="0" cap="none">
                <a:solidFill>
                  <a:srgbClr val="24A3B2"/>
                </a:solidFill>
                <a:latin typeface="Montserrat ExtraBold" pitchFamily="2" charset="77"/>
                <a:ea typeface="+mn-ea"/>
                <a:cs typeface="+mn-cs"/>
              </a:rPr>
              <a:t>Where Can I Get Help? </a:t>
            </a:r>
          </a:p>
        </p:txBody>
      </p:sp>
      <p:sp>
        <p:nvSpPr>
          <p:cNvPr id="6" name="Content Placeholder 2">
            <a:extLst>
              <a:ext uri="{FF2B5EF4-FFF2-40B4-BE49-F238E27FC236}">
                <a16:creationId xmlns:a16="http://schemas.microsoft.com/office/drawing/2014/main" id="{74092621-EEDD-320A-A3BD-BB39A372C83E}"/>
              </a:ext>
            </a:extLst>
          </p:cNvPr>
          <p:cNvSpPr txBox="1">
            <a:spLocks/>
          </p:cNvSpPr>
          <p:nvPr/>
        </p:nvSpPr>
        <p:spPr>
          <a:xfrm>
            <a:off x="1591200" y="1389600"/>
            <a:ext cx="9159896" cy="2700528"/>
          </a:xfrm>
          <a:prstGeom prst="rect">
            <a:avLst/>
          </a:prstGeom>
        </p:spPr>
        <p:txBody>
          <a:bodyPr vert="horz" lIns="91440" tIns="0" rIns="91440" bIns="0" rtlCol="0">
            <a:normAutofit/>
          </a:bodyPr>
          <a:lstStyle>
            <a:lvl1pPr marL="0" indent="0" algn="l" defTabSz="914400" rtl="0" eaLnBrk="1" latinLnBrk="0" hangingPunct="1">
              <a:lnSpc>
                <a:spcPct val="100000"/>
              </a:lnSpc>
              <a:spcBef>
                <a:spcPts val="576"/>
              </a:spcBef>
              <a:buFont typeface="Arial" panose="020B0604020202020204" pitchFamily="34" charset="0"/>
              <a:buNone/>
              <a:defRPr sz="2400" kern="1200">
                <a:solidFill>
                  <a:schemeClr val="accent6"/>
                </a:solidFill>
                <a:latin typeface="+mn-lt"/>
                <a:ea typeface="+mn-ea"/>
                <a:cs typeface="+mn-cs"/>
              </a:defRPr>
            </a:lvl1pPr>
            <a:lvl2pPr marL="457200" indent="0" algn="ctr" defTabSz="914400" rtl="0" eaLnBrk="1" latinLnBrk="0" hangingPunct="1">
              <a:lnSpc>
                <a:spcPct val="100000"/>
              </a:lnSpc>
              <a:spcBef>
                <a:spcPts val="360"/>
              </a:spcBef>
              <a:buFont typeface="Arial" panose="020B0604020202020204" pitchFamily="34" charset="0"/>
              <a:buNone/>
              <a:defRPr sz="2000" kern="1200">
                <a:solidFill>
                  <a:schemeClr val="accent6"/>
                </a:solidFill>
                <a:latin typeface="+mn-lt"/>
                <a:ea typeface="+mn-ea"/>
                <a:cs typeface="+mn-cs"/>
              </a:defRPr>
            </a:lvl2pPr>
            <a:lvl3pPr marL="914400" indent="0" algn="ctr" defTabSz="914400" rtl="0" eaLnBrk="1" latinLnBrk="0" hangingPunct="1">
              <a:lnSpc>
                <a:spcPct val="100000"/>
              </a:lnSpc>
              <a:spcBef>
                <a:spcPts val="360"/>
              </a:spcBef>
              <a:buFont typeface="Arial" panose="020B0604020202020204" pitchFamily="34" charset="0"/>
              <a:buNone/>
              <a:defRPr sz="1800" kern="1200">
                <a:solidFill>
                  <a:schemeClr val="accent6"/>
                </a:solidFill>
                <a:latin typeface="+mn-lt"/>
                <a:ea typeface="+mn-ea"/>
                <a:cs typeface="+mn-cs"/>
              </a:defRPr>
            </a:lvl3pPr>
            <a:lvl4pPr marL="13716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4pPr>
            <a:lvl5pPr marL="18288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600" dirty="0" err="1">
                <a:solidFill>
                  <a:schemeClr val="tx1"/>
                </a:solidFill>
                <a:latin typeface="Montserrat" pitchFamily="2" charset="77"/>
              </a:rPr>
              <a:t>Pauktuutit</a:t>
            </a:r>
            <a:r>
              <a:rPr lang="en-US" sz="1600" dirty="0">
                <a:solidFill>
                  <a:schemeClr val="tx1"/>
                </a:solidFill>
                <a:latin typeface="Montserrat" pitchFamily="2" charset="77"/>
              </a:rPr>
              <a:t> has many resources available on our website: </a:t>
            </a:r>
            <a:endParaRPr lang="en-US" sz="1600" dirty="0">
              <a:solidFill>
                <a:schemeClr val="tx1"/>
              </a:solidFill>
              <a:latin typeface="Montserrat" pitchFamily="2" charset="77"/>
              <a:hlinkClick r:id="rId2">
                <a:extLst>
                  <a:ext uri="{A12FA001-AC4F-418D-AE19-62706E023703}">
                    <ahyp:hlinkClr xmlns:ahyp="http://schemas.microsoft.com/office/drawing/2018/hyperlinkcolor" val="tx"/>
                  </a:ext>
                </a:extLst>
              </a:hlinkClick>
            </a:endParaRPr>
          </a:p>
          <a:p>
            <a:pPr>
              <a:lnSpc>
                <a:spcPct val="150000"/>
              </a:lnSpc>
            </a:pPr>
            <a:r>
              <a:rPr lang="en-US" sz="1600" dirty="0">
                <a:solidFill>
                  <a:srgbClr val="24A3B2"/>
                </a:solidFill>
                <a:latin typeface="Montserrat" pitchFamily="2" charset="77"/>
                <a:hlinkClick r:id="rId2">
                  <a:extLst>
                    <a:ext uri="{A12FA001-AC4F-418D-AE19-62706E023703}">
                      <ahyp:hlinkClr xmlns:ahyp="http://schemas.microsoft.com/office/drawing/2018/hyperlinkcolor" val="tx"/>
                    </a:ext>
                  </a:extLst>
                </a:hlinkClick>
              </a:rPr>
              <a:t>Inuit Women in Business Network</a:t>
            </a:r>
            <a:endParaRPr lang="en-US" sz="1600" dirty="0">
              <a:solidFill>
                <a:srgbClr val="24A3B2"/>
              </a:solidFill>
              <a:latin typeface="Montserrat" pitchFamily="2" charset="77"/>
            </a:endParaRPr>
          </a:p>
          <a:p>
            <a:pPr>
              <a:lnSpc>
                <a:spcPct val="150000"/>
              </a:lnSpc>
            </a:pPr>
            <a:r>
              <a:rPr lang="en-US" sz="1600" dirty="0">
                <a:solidFill>
                  <a:srgbClr val="24A3B2"/>
                </a:solidFill>
                <a:latin typeface="Montserrat" pitchFamily="2" charset="77"/>
                <a:hlinkClick r:id="rId3">
                  <a:extLst>
                    <a:ext uri="{A12FA001-AC4F-418D-AE19-62706E023703}">
                      <ahyp:hlinkClr xmlns:ahyp="http://schemas.microsoft.com/office/drawing/2018/hyperlinkcolor" val="tx"/>
                    </a:ext>
                  </a:extLst>
                </a:hlinkClick>
              </a:rPr>
              <a:t>Business Resources</a:t>
            </a:r>
            <a:endParaRPr lang="en-US" sz="1600" dirty="0">
              <a:solidFill>
                <a:srgbClr val="24A3B2"/>
              </a:solidFill>
              <a:latin typeface="Montserrat" pitchFamily="2" charset="77"/>
            </a:endParaRPr>
          </a:p>
        </p:txBody>
      </p:sp>
    </p:spTree>
    <p:extLst>
      <p:ext uri="{BB962C8B-B14F-4D97-AF65-F5344CB8AC3E}">
        <p14:creationId xmlns:p14="http://schemas.microsoft.com/office/powerpoint/2010/main" val="100396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8B7E-BCED-1031-D3AF-14F0E898543C}"/>
              </a:ext>
            </a:extLst>
          </p:cNvPr>
          <p:cNvSpPr>
            <a:spLocks noGrp="1"/>
          </p:cNvSpPr>
          <p:nvPr>
            <p:ph type="title" idx="4294967295"/>
          </p:nvPr>
        </p:nvSpPr>
        <p:spPr>
          <a:xfrm>
            <a:off x="489601" y="806400"/>
            <a:ext cx="4888256" cy="649150"/>
          </a:xfrm>
        </p:spPr>
        <p:txBody>
          <a:bodyPr>
            <a:normAutofit/>
          </a:bodyPr>
          <a:lstStyle/>
          <a:p>
            <a:pPr defTabSz="914400"/>
            <a:r>
              <a:rPr lang="en-US" sz="3200" b="0"/>
              <a:t>Common terms</a:t>
            </a:r>
          </a:p>
        </p:txBody>
      </p:sp>
      <p:sp>
        <p:nvSpPr>
          <p:cNvPr id="3" name="Content Placeholder 2">
            <a:extLst>
              <a:ext uri="{FF2B5EF4-FFF2-40B4-BE49-F238E27FC236}">
                <a16:creationId xmlns:a16="http://schemas.microsoft.com/office/drawing/2014/main" id="{D7B34C35-27FA-7444-8D75-5ABB0ACE39F2}"/>
              </a:ext>
            </a:extLst>
          </p:cNvPr>
          <p:cNvSpPr>
            <a:spLocks noGrp="1"/>
          </p:cNvSpPr>
          <p:nvPr>
            <p:ph sz="half" idx="4294967295"/>
          </p:nvPr>
        </p:nvSpPr>
        <p:spPr>
          <a:xfrm>
            <a:off x="1591201" y="1389600"/>
            <a:ext cx="8209292" cy="3930650"/>
          </a:xfrm>
        </p:spPr>
        <p:txBody>
          <a:bodyPr numCol="1" spcCol="720000">
            <a:noAutofit/>
          </a:bodyPr>
          <a:lstStyle/>
          <a:p>
            <a:pPr marL="285750" indent="-285750">
              <a:buFont typeface="Arial" panose="020B0604020202020204" pitchFamily="34" charset="0"/>
              <a:buChar char="•"/>
            </a:pPr>
            <a:r>
              <a:rPr lang="en-US" sz="1600" b="1" dirty="0">
                <a:latin typeface="Montserrat" pitchFamily="2" charset="77"/>
              </a:rPr>
              <a:t>Tender</a:t>
            </a:r>
            <a:r>
              <a:rPr lang="en-US" sz="1600" dirty="0">
                <a:latin typeface="Montserrat" pitchFamily="2" charset="77"/>
              </a:rPr>
              <a:t> - a formal offer or proposal made by a supplier or contractor in response to a request for proposal (RFP) or other procurement opportunity.</a:t>
            </a:r>
          </a:p>
          <a:p>
            <a:pPr marL="285750" indent="-285750">
              <a:buFont typeface="Arial" panose="020B0604020202020204" pitchFamily="34" charset="0"/>
              <a:buChar char="•"/>
            </a:pPr>
            <a:r>
              <a:rPr lang="en-US" sz="1600" b="1" dirty="0">
                <a:latin typeface="Montserrat" pitchFamily="2" charset="77"/>
              </a:rPr>
              <a:t>Bid</a:t>
            </a:r>
            <a:r>
              <a:rPr lang="en-US" sz="1600" dirty="0">
                <a:latin typeface="Montserrat" pitchFamily="2" charset="77"/>
              </a:rPr>
              <a:t> - a proposal submitted by a supplier in response to an RFP or other procurement opportunity</a:t>
            </a:r>
          </a:p>
          <a:p>
            <a:pPr marL="285750" indent="-285750">
              <a:buFont typeface="Arial" panose="020B0604020202020204" pitchFamily="34" charset="0"/>
              <a:buChar char="•"/>
            </a:pPr>
            <a:r>
              <a:rPr lang="en-US" sz="1600" b="1" dirty="0">
                <a:latin typeface="Montserrat" pitchFamily="2" charset="77"/>
              </a:rPr>
              <a:t>Solicitation</a:t>
            </a:r>
            <a:r>
              <a:rPr lang="en-US" sz="1600" dirty="0">
                <a:latin typeface="Montserrat" pitchFamily="2" charset="77"/>
              </a:rPr>
              <a:t> -  the process of requesting or seeking proposals, bids, or offers from suppliers or contractors to provide goods, services, or works for a project or procurement opportunity.</a:t>
            </a:r>
          </a:p>
          <a:p>
            <a:pPr marL="285750" indent="-285750">
              <a:buFont typeface="Arial" panose="020B0604020202020204" pitchFamily="34" charset="0"/>
              <a:buChar char="•"/>
            </a:pPr>
            <a:r>
              <a:rPr lang="en-US" sz="1600" b="1" dirty="0">
                <a:latin typeface="Montserrat" pitchFamily="2" charset="77"/>
              </a:rPr>
              <a:t>Contract</a:t>
            </a:r>
            <a:r>
              <a:rPr lang="en-US" sz="1600" dirty="0">
                <a:latin typeface="Montserrat" pitchFamily="2" charset="77"/>
              </a:rPr>
              <a:t> - a legally binding agreement between a buyer and a supplier that outlines the terms and conditions of the procurement transaction</a:t>
            </a:r>
          </a:p>
        </p:txBody>
      </p:sp>
      <p:sp>
        <p:nvSpPr>
          <p:cNvPr id="7" name="TextBox 6">
            <a:extLst>
              <a:ext uri="{FF2B5EF4-FFF2-40B4-BE49-F238E27FC236}">
                <a16:creationId xmlns:a16="http://schemas.microsoft.com/office/drawing/2014/main" id="{4714A3B0-51ED-4368-9987-4CEE4EE2177A}"/>
              </a:ext>
            </a:extLst>
          </p:cNvPr>
          <p:cNvSpPr txBox="1"/>
          <p:nvPr/>
        </p:nvSpPr>
        <p:spPr>
          <a:xfrm>
            <a:off x="5276265" y="743269"/>
            <a:ext cx="6915735" cy="646331"/>
          </a:xfrm>
          <a:prstGeom prst="rect">
            <a:avLst/>
          </a:prstGeom>
          <a:noFill/>
        </p:spPr>
        <p:txBody>
          <a:bodyPr wrap="square" rtlCol="0">
            <a:spAutoFit/>
          </a:bodyPr>
          <a:lstStyle/>
          <a:p>
            <a:r>
              <a:rPr lang="en-US" b="1" dirty="0">
                <a:latin typeface="Montserrat" pitchFamily="2" charset="77"/>
              </a:rPr>
              <a:t>You may familiarize yourself with these terms before exploring the module or use it as a reference. </a:t>
            </a:r>
          </a:p>
        </p:txBody>
      </p:sp>
    </p:spTree>
    <p:extLst>
      <p:ext uri="{BB962C8B-B14F-4D97-AF65-F5344CB8AC3E}">
        <p14:creationId xmlns:p14="http://schemas.microsoft.com/office/powerpoint/2010/main" val="173621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1B55B-2AD4-CD89-159F-35B210DF1B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9E0C3E-5C45-558E-0553-DE500F56ED25}"/>
              </a:ext>
            </a:extLst>
          </p:cNvPr>
          <p:cNvSpPr>
            <a:spLocks noGrp="1"/>
          </p:cNvSpPr>
          <p:nvPr>
            <p:ph type="title" idx="4294967295"/>
          </p:nvPr>
        </p:nvSpPr>
        <p:spPr>
          <a:xfrm>
            <a:off x="489600" y="806400"/>
            <a:ext cx="7153845" cy="649150"/>
          </a:xfrm>
        </p:spPr>
        <p:txBody>
          <a:bodyPr>
            <a:normAutofit fontScale="90000"/>
          </a:bodyPr>
          <a:lstStyle/>
          <a:p>
            <a:pPr defTabSz="914400"/>
            <a:r>
              <a:rPr lang="en-US" sz="3200" b="0" dirty="0"/>
              <a:t>Common terms </a:t>
            </a:r>
            <a:br>
              <a:rPr lang="en-US" sz="3200" b="0" dirty="0"/>
            </a:br>
            <a:r>
              <a:rPr lang="en-US" sz="2800" b="0" dirty="0">
                <a:latin typeface="Montserrat" pitchFamily="2" charset="77"/>
              </a:rPr>
              <a:t>(continued)</a:t>
            </a:r>
          </a:p>
        </p:txBody>
      </p:sp>
      <p:sp>
        <p:nvSpPr>
          <p:cNvPr id="3" name="Content Placeholder 2">
            <a:extLst>
              <a:ext uri="{FF2B5EF4-FFF2-40B4-BE49-F238E27FC236}">
                <a16:creationId xmlns:a16="http://schemas.microsoft.com/office/drawing/2014/main" id="{F42CA7F0-F8BD-9059-ACC3-542C969C6F7B}"/>
              </a:ext>
            </a:extLst>
          </p:cNvPr>
          <p:cNvSpPr>
            <a:spLocks noGrp="1"/>
          </p:cNvSpPr>
          <p:nvPr>
            <p:ph sz="half" idx="4294967295"/>
          </p:nvPr>
        </p:nvSpPr>
        <p:spPr>
          <a:xfrm>
            <a:off x="1591201" y="1452731"/>
            <a:ext cx="6556337" cy="3930650"/>
          </a:xfrm>
        </p:spPr>
        <p:txBody>
          <a:bodyPr numCol="1" spcCol="720000">
            <a:noAutofit/>
          </a:bodyPr>
          <a:lstStyle/>
          <a:p>
            <a:pPr marL="285750" indent="-285750">
              <a:buFont typeface="Arial" panose="020B0604020202020204" pitchFamily="34" charset="0"/>
              <a:buChar char="•"/>
            </a:pPr>
            <a:r>
              <a:rPr lang="en-US" sz="1600" b="1" dirty="0">
                <a:latin typeface="Montserrat" pitchFamily="2" charset="77"/>
              </a:rPr>
              <a:t>Supplier</a:t>
            </a:r>
            <a:r>
              <a:rPr lang="en-US" sz="1600" dirty="0">
                <a:latin typeface="Montserrat" pitchFamily="2" charset="77"/>
              </a:rPr>
              <a:t> - an individual or organization that provides goods, services, or works to a buyer</a:t>
            </a:r>
          </a:p>
          <a:p>
            <a:pPr marL="285750" indent="-285750">
              <a:buFont typeface="Arial" panose="020B0604020202020204" pitchFamily="34" charset="0"/>
              <a:buChar char="•"/>
            </a:pPr>
            <a:r>
              <a:rPr lang="en-US" sz="1600" b="1" dirty="0">
                <a:latin typeface="Montserrat" pitchFamily="2" charset="77"/>
              </a:rPr>
              <a:t>Purchase order </a:t>
            </a:r>
            <a:r>
              <a:rPr lang="en-US" sz="1600" dirty="0">
                <a:latin typeface="Montserrat" pitchFamily="2" charset="77"/>
              </a:rPr>
              <a:t>- a document used to authorize a procurement transaction and confirm the details of the purchase</a:t>
            </a:r>
          </a:p>
          <a:p>
            <a:pPr marL="285750" indent="-285750">
              <a:buFont typeface="Arial" panose="020B0604020202020204" pitchFamily="34" charset="0"/>
              <a:buChar char="•"/>
            </a:pPr>
            <a:r>
              <a:rPr lang="en-US" sz="1600" b="1" dirty="0">
                <a:latin typeface="Montserrat" pitchFamily="2" charset="77"/>
              </a:rPr>
              <a:t>Payment terms </a:t>
            </a:r>
            <a:r>
              <a:rPr lang="en-US" sz="1600" dirty="0">
                <a:latin typeface="Montserrat" pitchFamily="2" charset="77"/>
              </a:rPr>
              <a:t>- the agreed-upon terms for payment between the buyer and supplier</a:t>
            </a:r>
          </a:p>
          <a:p>
            <a:pPr marL="285750" indent="-285750">
              <a:buFont typeface="Arial" panose="020B0604020202020204" pitchFamily="34" charset="0"/>
              <a:buChar char="•"/>
            </a:pPr>
            <a:r>
              <a:rPr lang="en-US" sz="1600" b="1" dirty="0">
                <a:latin typeface="Montserrat" pitchFamily="2" charset="77"/>
              </a:rPr>
              <a:t>Delivery date </a:t>
            </a:r>
            <a:r>
              <a:rPr lang="en-US" sz="1600" dirty="0">
                <a:latin typeface="Montserrat" pitchFamily="2" charset="77"/>
              </a:rPr>
              <a:t>- the agreed-upon date for delivery of goods or services</a:t>
            </a:r>
          </a:p>
        </p:txBody>
      </p:sp>
      <p:sp>
        <p:nvSpPr>
          <p:cNvPr id="4" name="TextBox 3">
            <a:extLst>
              <a:ext uri="{FF2B5EF4-FFF2-40B4-BE49-F238E27FC236}">
                <a16:creationId xmlns:a16="http://schemas.microsoft.com/office/drawing/2014/main" id="{93C32F5D-A296-4DC6-4E55-5CD3854E5312}"/>
              </a:ext>
            </a:extLst>
          </p:cNvPr>
          <p:cNvSpPr txBox="1"/>
          <p:nvPr/>
        </p:nvSpPr>
        <p:spPr>
          <a:xfrm>
            <a:off x="5276265" y="743269"/>
            <a:ext cx="6915735" cy="646331"/>
          </a:xfrm>
          <a:prstGeom prst="rect">
            <a:avLst/>
          </a:prstGeom>
          <a:noFill/>
        </p:spPr>
        <p:txBody>
          <a:bodyPr wrap="square" rtlCol="0">
            <a:spAutoFit/>
          </a:bodyPr>
          <a:lstStyle/>
          <a:p>
            <a:r>
              <a:rPr lang="en-US" b="1" dirty="0">
                <a:latin typeface="Montserrat" pitchFamily="2" charset="77"/>
              </a:rPr>
              <a:t>You may familiarize yourself with these terms before exploring the module or use it as a reference. </a:t>
            </a:r>
          </a:p>
        </p:txBody>
      </p:sp>
    </p:spTree>
    <p:extLst>
      <p:ext uri="{BB962C8B-B14F-4D97-AF65-F5344CB8AC3E}">
        <p14:creationId xmlns:p14="http://schemas.microsoft.com/office/powerpoint/2010/main" val="2328380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7A6F4-6ACD-E3AE-4BB0-3243611BB8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4268C2-1F45-9B54-64BB-20ADF75185D4}"/>
              </a:ext>
            </a:extLst>
          </p:cNvPr>
          <p:cNvSpPr>
            <a:spLocks noGrp="1"/>
          </p:cNvSpPr>
          <p:nvPr>
            <p:ph type="title" idx="4294967295"/>
          </p:nvPr>
        </p:nvSpPr>
        <p:spPr>
          <a:xfrm>
            <a:off x="489600" y="806400"/>
            <a:ext cx="7153845" cy="649150"/>
          </a:xfrm>
        </p:spPr>
        <p:txBody>
          <a:bodyPr>
            <a:normAutofit fontScale="90000"/>
          </a:bodyPr>
          <a:lstStyle/>
          <a:p>
            <a:pPr defTabSz="914400"/>
            <a:r>
              <a:rPr lang="en-US" sz="3200" b="0" dirty="0"/>
              <a:t>Common terms </a:t>
            </a:r>
            <a:br>
              <a:rPr lang="en-US" sz="3200" b="0" dirty="0"/>
            </a:br>
            <a:r>
              <a:rPr lang="en-US" sz="2800" b="0" dirty="0">
                <a:latin typeface="Montserrat" pitchFamily="2" charset="77"/>
              </a:rPr>
              <a:t>(continued)</a:t>
            </a:r>
          </a:p>
        </p:txBody>
      </p:sp>
      <p:sp>
        <p:nvSpPr>
          <p:cNvPr id="3" name="Content Placeholder 2">
            <a:extLst>
              <a:ext uri="{FF2B5EF4-FFF2-40B4-BE49-F238E27FC236}">
                <a16:creationId xmlns:a16="http://schemas.microsoft.com/office/drawing/2014/main" id="{25849E17-A0F5-63D4-F724-C8EE2978D242}"/>
              </a:ext>
            </a:extLst>
          </p:cNvPr>
          <p:cNvSpPr>
            <a:spLocks noGrp="1"/>
          </p:cNvSpPr>
          <p:nvPr>
            <p:ph sz="half" idx="4294967295"/>
          </p:nvPr>
        </p:nvSpPr>
        <p:spPr>
          <a:xfrm>
            <a:off x="1591201" y="1513235"/>
            <a:ext cx="6298430" cy="3930650"/>
          </a:xfrm>
        </p:spPr>
        <p:txBody>
          <a:bodyPr numCol="1" spcCol="720000">
            <a:noAutofit/>
          </a:bodyPr>
          <a:lstStyle/>
          <a:p>
            <a:pPr marL="285750" indent="-285750">
              <a:buFont typeface="Arial" panose="020B0604020202020204" pitchFamily="34" charset="0"/>
              <a:buChar char="•"/>
            </a:pPr>
            <a:r>
              <a:rPr lang="en-US" sz="1600" b="1" dirty="0">
                <a:latin typeface="Montserrat" pitchFamily="2" charset="77"/>
              </a:rPr>
              <a:t>Quality assurance </a:t>
            </a:r>
            <a:r>
              <a:rPr lang="en-US" sz="1600" dirty="0">
                <a:latin typeface="Montserrat" pitchFamily="2" charset="77"/>
              </a:rPr>
              <a:t>- the process of ensuring that goods or services meet the specified quality standards</a:t>
            </a:r>
          </a:p>
          <a:p>
            <a:pPr marL="285750" indent="-285750">
              <a:buFont typeface="Arial" panose="020B0604020202020204" pitchFamily="34" charset="0"/>
              <a:buChar char="•"/>
            </a:pPr>
            <a:r>
              <a:rPr lang="en-US" sz="1600" b="1" dirty="0">
                <a:latin typeface="Montserrat" pitchFamily="2" charset="77"/>
              </a:rPr>
              <a:t>Compliance</a:t>
            </a:r>
            <a:r>
              <a:rPr lang="en-US" sz="1600" dirty="0">
                <a:latin typeface="Montserrat" pitchFamily="2" charset="77"/>
              </a:rPr>
              <a:t> - adherence to legal, regulatory, and ethical standards in the procurement process.</a:t>
            </a:r>
          </a:p>
          <a:p>
            <a:pPr marL="285750" indent="-285750">
              <a:buFont typeface="Arial" panose="020B0604020202020204" pitchFamily="34" charset="0"/>
              <a:buChar char="•"/>
            </a:pPr>
            <a:endParaRPr lang="en-US" sz="1600" dirty="0">
              <a:latin typeface="Montserrat" pitchFamily="2" charset="77"/>
            </a:endParaRPr>
          </a:p>
        </p:txBody>
      </p:sp>
      <p:sp>
        <p:nvSpPr>
          <p:cNvPr id="4" name="TextBox 3">
            <a:extLst>
              <a:ext uri="{FF2B5EF4-FFF2-40B4-BE49-F238E27FC236}">
                <a16:creationId xmlns:a16="http://schemas.microsoft.com/office/drawing/2014/main" id="{47FBD6B4-2AB9-A220-3958-678AABE12855}"/>
              </a:ext>
            </a:extLst>
          </p:cNvPr>
          <p:cNvSpPr txBox="1"/>
          <p:nvPr/>
        </p:nvSpPr>
        <p:spPr>
          <a:xfrm>
            <a:off x="5276265" y="743269"/>
            <a:ext cx="6915735" cy="646331"/>
          </a:xfrm>
          <a:prstGeom prst="rect">
            <a:avLst/>
          </a:prstGeom>
          <a:noFill/>
        </p:spPr>
        <p:txBody>
          <a:bodyPr wrap="square" rtlCol="0">
            <a:spAutoFit/>
          </a:bodyPr>
          <a:lstStyle/>
          <a:p>
            <a:r>
              <a:rPr lang="en-US" b="1" dirty="0">
                <a:latin typeface="Montserrat" pitchFamily="2" charset="77"/>
              </a:rPr>
              <a:t>You may familiarize yourself with these terms before exploring the module or use it as a reference. </a:t>
            </a:r>
          </a:p>
        </p:txBody>
      </p:sp>
    </p:spTree>
    <p:extLst>
      <p:ext uri="{BB962C8B-B14F-4D97-AF65-F5344CB8AC3E}">
        <p14:creationId xmlns:p14="http://schemas.microsoft.com/office/powerpoint/2010/main" val="353958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idx="4294967295"/>
          </p:nvPr>
        </p:nvSpPr>
        <p:spPr>
          <a:xfrm>
            <a:off x="489600" y="806400"/>
            <a:ext cx="6498560" cy="768350"/>
          </a:xfrm>
        </p:spPr>
        <p:txBody>
          <a:bodyPr>
            <a:noAutofit/>
          </a:bodyPr>
          <a:lstStyle/>
          <a:p>
            <a:pPr defTabSz="914400"/>
            <a:r>
              <a:rPr lang="en-US" sz="3200" b="0" dirty="0"/>
              <a:t>Procurement for </a:t>
            </a:r>
            <a:br>
              <a:rPr lang="en-US" sz="3200" b="0" dirty="0"/>
            </a:br>
            <a:r>
              <a:rPr lang="en-US" sz="3200" b="0" dirty="0"/>
              <a:t>Inuit Women in Business</a:t>
            </a: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4294967295"/>
          </p:nvPr>
        </p:nvSpPr>
        <p:spPr>
          <a:xfrm>
            <a:off x="489600" y="1693942"/>
            <a:ext cx="5454000" cy="3653355"/>
          </a:xfrm>
        </p:spPr>
        <p:txBody>
          <a:bodyPr>
            <a:normAutofit/>
          </a:bodyPr>
          <a:lstStyle/>
          <a:p>
            <a:pPr marL="0" indent="0">
              <a:buNone/>
            </a:pPr>
            <a:r>
              <a:rPr lang="en-US" sz="1600" dirty="0">
                <a:latin typeface="Montserrat" pitchFamily="2" charset="77"/>
              </a:rPr>
              <a:t>As Inuit women business owners, you have unique opportunities to participate in business procurement and contribute to the economic development of your communities.</a:t>
            </a:r>
          </a:p>
          <a:p>
            <a:endParaRPr lang="en-US" sz="1600" dirty="0">
              <a:latin typeface="Montserrat" pitchFamily="2" charset="77"/>
            </a:endParaRPr>
          </a:p>
        </p:txBody>
      </p:sp>
      <p:sp>
        <p:nvSpPr>
          <p:cNvPr id="5" name="TextBox 4">
            <a:extLst>
              <a:ext uri="{FF2B5EF4-FFF2-40B4-BE49-F238E27FC236}">
                <a16:creationId xmlns:a16="http://schemas.microsoft.com/office/drawing/2014/main" id="{CA50CE92-D95F-B4FE-D3BB-BADF1DA8ED82}"/>
              </a:ext>
            </a:extLst>
          </p:cNvPr>
          <p:cNvSpPr txBox="1"/>
          <p:nvPr/>
        </p:nvSpPr>
        <p:spPr>
          <a:xfrm>
            <a:off x="489600" y="3310360"/>
            <a:ext cx="4460111" cy="2087064"/>
          </a:xfrm>
          <a:prstGeom prst="rect">
            <a:avLst/>
          </a:prstGeom>
          <a:solidFill>
            <a:srgbClr val="24A3B2">
              <a:alpha val="42000"/>
            </a:srgbClr>
          </a:solidFill>
        </p:spPr>
        <p:txBody>
          <a:bodyPr wrap="square" lIns="180000" tIns="180000" rIns="180000" bIns="180000">
            <a:spAutoFit/>
          </a:bodyPr>
          <a:lstStyle/>
          <a:p>
            <a:r>
              <a:rPr lang="en-CA" sz="1600" dirty="0">
                <a:effectLst/>
                <a:latin typeface="Montserrat" pitchFamily="2" charset="77"/>
                <a:ea typeface="Calibri" panose="020F0502020204030204" pitchFamily="34" charset="0"/>
              </a:rPr>
              <a:t>“I am celebrating my Indigenous way of life, and a part of our culture is sharing. I’m sharing my way of life and I’m also sharing who we are and I’m also empowering who we are. And I don’t think you can get any better than that—bringing pride to our culture.”</a:t>
            </a:r>
            <a:endParaRPr lang="en-US" sz="1600" dirty="0">
              <a:latin typeface="Montserrat" pitchFamily="2" charset="77"/>
            </a:endParaRPr>
          </a:p>
        </p:txBody>
      </p:sp>
      <p:pic>
        <p:nvPicPr>
          <p:cNvPr id="4" name="Picture Placeholder 8">
            <a:extLst>
              <a:ext uri="{FF2B5EF4-FFF2-40B4-BE49-F238E27FC236}">
                <a16:creationId xmlns:a16="http://schemas.microsoft.com/office/drawing/2014/main" id="{5B8F86F6-6E5F-F1ED-DFA8-9F8B8725E44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96000" y="1597152"/>
            <a:ext cx="5539409" cy="437104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85553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idx="4294967295"/>
          </p:nvPr>
        </p:nvSpPr>
        <p:spPr>
          <a:xfrm>
            <a:off x="489600" y="806400"/>
            <a:ext cx="8896350" cy="595312"/>
          </a:xfrm>
        </p:spPr>
        <p:txBody>
          <a:bodyPr>
            <a:normAutofit/>
          </a:bodyPr>
          <a:lstStyle/>
          <a:p>
            <a:pPr defTabSz="914400"/>
            <a:r>
              <a:rPr lang="en-US" sz="3200" b="0"/>
              <a:t>What is Procurement?</a:t>
            </a:r>
          </a:p>
        </p:txBody>
      </p:sp>
      <p:sp>
        <p:nvSpPr>
          <p:cNvPr id="4" name="Content Placeholder 3">
            <a:extLst>
              <a:ext uri="{FF2B5EF4-FFF2-40B4-BE49-F238E27FC236}">
                <a16:creationId xmlns:a16="http://schemas.microsoft.com/office/drawing/2014/main" id="{DCF7197E-9927-C8F3-1F08-5F188F802100}"/>
              </a:ext>
            </a:extLst>
          </p:cNvPr>
          <p:cNvSpPr>
            <a:spLocks noGrp="1"/>
          </p:cNvSpPr>
          <p:nvPr>
            <p:ph type="body" sz="quarter" idx="4294967295"/>
          </p:nvPr>
        </p:nvSpPr>
        <p:spPr>
          <a:xfrm>
            <a:off x="1591200" y="1389600"/>
            <a:ext cx="5922923" cy="3267075"/>
          </a:xfrm>
        </p:spPr>
        <p:txBody>
          <a:bodyPr>
            <a:normAutofit/>
          </a:bodyPr>
          <a:lstStyle/>
          <a:p>
            <a:pPr marL="0" indent="0">
              <a:buNone/>
            </a:pPr>
            <a:r>
              <a:rPr lang="en-US" sz="1600" dirty="0">
                <a:latin typeface="Montserrat" pitchFamily="2" charset="77"/>
              </a:rPr>
              <a:t>Procurement is the process of </a:t>
            </a:r>
            <a:r>
              <a:rPr lang="en-US" sz="1600" dirty="0">
                <a:solidFill>
                  <a:srgbClr val="24A3B2"/>
                </a:solidFill>
                <a:latin typeface="Montserrat" pitchFamily="2" charset="77"/>
              </a:rPr>
              <a:t>acquiring goods or services for a business or organization</a:t>
            </a:r>
            <a:r>
              <a:rPr lang="en-US" sz="1600" dirty="0">
                <a:latin typeface="Montserrat" pitchFamily="2" charset="77"/>
              </a:rPr>
              <a:t>. As a business owner or entrepreneur, you may participate in procurement processes by applying for tenders or contracts issued by government agencies, corporations, or other organizations. If you are awarded the contract, you become a “supplier.”</a:t>
            </a:r>
          </a:p>
        </p:txBody>
      </p:sp>
    </p:spTree>
    <p:extLst>
      <p:ext uri="{BB962C8B-B14F-4D97-AF65-F5344CB8AC3E}">
        <p14:creationId xmlns:p14="http://schemas.microsoft.com/office/powerpoint/2010/main" val="2903841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idx="4294967295"/>
          </p:nvPr>
        </p:nvSpPr>
        <p:spPr>
          <a:xfrm>
            <a:off x="489600" y="806400"/>
            <a:ext cx="7581900" cy="557296"/>
          </a:xfrm>
        </p:spPr>
        <p:txBody>
          <a:bodyPr>
            <a:normAutofit/>
          </a:bodyPr>
          <a:lstStyle/>
          <a:p>
            <a:pPr defTabSz="914400"/>
            <a:r>
              <a:rPr lang="en-US" sz="3200" b="0"/>
              <a:t>Benefits of Procurement</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4294967295"/>
          </p:nvPr>
        </p:nvSpPr>
        <p:spPr>
          <a:xfrm>
            <a:off x="1591200" y="1389600"/>
            <a:ext cx="8035925" cy="3811588"/>
          </a:xfrm>
        </p:spPr>
        <p:txBody>
          <a:bodyPr>
            <a:normAutofit/>
          </a:bodyPr>
          <a:lstStyle/>
          <a:p>
            <a:pPr marL="285750" indent="-285750">
              <a:buFont typeface="Arial" panose="020B0604020202020204" pitchFamily="34" charset="0"/>
              <a:buChar char="•"/>
            </a:pPr>
            <a:r>
              <a:rPr lang="en-US" sz="1600" dirty="0">
                <a:latin typeface="Montserrat" pitchFamily="2" charset="77"/>
              </a:rPr>
              <a:t>Access a large customer base</a:t>
            </a:r>
          </a:p>
          <a:p>
            <a:pPr marL="285750" indent="-285750">
              <a:buFont typeface="Arial" panose="020B0604020202020204" pitchFamily="34" charset="0"/>
              <a:buChar char="•"/>
            </a:pPr>
            <a:r>
              <a:rPr lang="en-US" sz="1600" dirty="0">
                <a:latin typeface="Montserrat" pitchFamily="2" charset="77"/>
              </a:rPr>
              <a:t>Create steady revenue streams</a:t>
            </a:r>
          </a:p>
          <a:p>
            <a:pPr marL="285750" indent="-285750">
              <a:buFont typeface="Arial" panose="020B0604020202020204" pitchFamily="34" charset="0"/>
              <a:buChar char="•"/>
            </a:pPr>
            <a:r>
              <a:rPr lang="en-US" sz="1600" dirty="0">
                <a:latin typeface="Montserrat" pitchFamily="2" charset="77"/>
              </a:rPr>
              <a:t>Build </a:t>
            </a:r>
            <a:r>
              <a:rPr lang="en-US" sz="1600">
                <a:latin typeface="Montserrat" pitchFamily="2" charset="77"/>
              </a:rPr>
              <a:t>your business’s </a:t>
            </a:r>
            <a:r>
              <a:rPr lang="en-US" sz="1600" dirty="0">
                <a:latin typeface="Montserrat" pitchFamily="2" charset="77"/>
              </a:rPr>
              <a:t>capacity and expertise</a:t>
            </a:r>
          </a:p>
          <a:p>
            <a:pPr marL="285750" indent="-285750">
              <a:buFont typeface="Arial" panose="020B0604020202020204" pitchFamily="34" charset="0"/>
              <a:buChar char="•"/>
            </a:pPr>
            <a:r>
              <a:rPr lang="en-US" sz="1600" dirty="0">
                <a:solidFill>
                  <a:srgbClr val="24A3B2"/>
                </a:solidFill>
                <a:latin typeface="Montserrat" pitchFamily="2" charset="77"/>
              </a:rPr>
              <a:t>Win contracts </a:t>
            </a:r>
            <a:r>
              <a:rPr lang="en-US" sz="1600" dirty="0">
                <a:solidFill>
                  <a:srgbClr val="24A3B2"/>
                </a:solidFill>
                <a:latin typeface="Montserrat" pitchFamily="2" charset="77"/>
                <a:sym typeface="Wingdings" panose="05000000000000000000" pitchFamily="2" charset="2"/>
              </a:rPr>
              <a:t></a:t>
            </a:r>
            <a:r>
              <a:rPr lang="en-US" sz="1600" dirty="0">
                <a:solidFill>
                  <a:srgbClr val="24A3B2"/>
                </a:solidFill>
                <a:latin typeface="Montserrat" pitchFamily="2" charset="77"/>
              </a:rPr>
              <a:t> grow customer base </a:t>
            </a:r>
            <a:r>
              <a:rPr lang="en-US" sz="1600" dirty="0">
                <a:solidFill>
                  <a:srgbClr val="24A3B2"/>
                </a:solidFill>
                <a:latin typeface="Montserrat" pitchFamily="2" charset="77"/>
                <a:sym typeface="Wingdings" panose="05000000000000000000" pitchFamily="2" charset="2"/>
              </a:rPr>
              <a:t> </a:t>
            </a:r>
            <a:r>
              <a:rPr lang="en-US" sz="1600" dirty="0">
                <a:solidFill>
                  <a:srgbClr val="24A3B2"/>
                </a:solidFill>
                <a:latin typeface="Montserrat" pitchFamily="2" charset="77"/>
              </a:rPr>
              <a:t>increase revenue </a:t>
            </a:r>
          </a:p>
          <a:p>
            <a:pPr marL="285750" indent="-285750">
              <a:buFont typeface="Arial" panose="020B0604020202020204" pitchFamily="34" charset="0"/>
              <a:buChar char="•"/>
            </a:pPr>
            <a:r>
              <a:rPr lang="en-US" sz="1600" dirty="0">
                <a:latin typeface="Montserrat" pitchFamily="2" charset="77"/>
              </a:rPr>
              <a:t>Develop a successful business proposal strategy to improve chances of winning contracts and achieving long-term success</a:t>
            </a:r>
          </a:p>
          <a:p>
            <a:endParaRPr lang="en-US" sz="1600" dirty="0">
              <a:latin typeface="Montserrat" pitchFamily="2" charset="77"/>
            </a:endParaRPr>
          </a:p>
        </p:txBody>
      </p:sp>
    </p:spTree>
    <p:extLst>
      <p:ext uri="{BB962C8B-B14F-4D97-AF65-F5344CB8AC3E}">
        <p14:creationId xmlns:p14="http://schemas.microsoft.com/office/powerpoint/2010/main" val="97962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1F07-5CA6-DD4D-F545-AA4CC281660E}"/>
              </a:ext>
            </a:extLst>
          </p:cNvPr>
          <p:cNvSpPr>
            <a:spLocks noGrp="1"/>
          </p:cNvSpPr>
          <p:nvPr>
            <p:ph type="title"/>
          </p:nvPr>
        </p:nvSpPr>
        <p:spPr>
          <a:xfrm>
            <a:off x="470916" y="662832"/>
            <a:ext cx="10671048" cy="768096"/>
          </a:xfrm>
        </p:spPr>
        <p:txBody>
          <a:bodyPr/>
          <a:lstStyle/>
          <a:p>
            <a:pPr defTabSz="914400">
              <a:lnSpc>
                <a:spcPct val="90000"/>
              </a:lnSpc>
            </a:pPr>
            <a:r>
              <a:rPr lang="en-US" sz="3200" b="0"/>
              <a:t>What’s in a word?</a:t>
            </a:r>
          </a:p>
        </p:txBody>
      </p:sp>
      <p:sp>
        <p:nvSpPr>
          <p:cNvPr id="6" name="Text Placeholder 5">
            <a:extLst>
              <a:ext uri="{FF2B5EF4-FFF2-40B4-BE49-F238E27FC236}">
                <a16:creationId xmlns:a16="http://schemas.microsoft.com/office/drawing/2014/main" id="{8B0BA8C7-DBC0-72CA-C179-DA28A089A560}"/>
              </a:ext>
            </a:extLst>
          </p:cNvPr>
          <p:cNvSpPr>
            <a:spLocks noGrp="1"/>
          </p:cNvSpPr>
          <p:nvPr>
            <p:ph type="body" idx="1"/>
          </p:nvPr>
        </p:nvSpPr>
        <p:spPr>
          <a:xfrm>
            <a:off x="713231" y="1915560"/>
            <a:ext cx="10671047" cy="3557016"/>
          </a:xfrm>
        </p:spPr>
        <p:txBody>
          <a:bodyPr/>
          <a:lstStyle/>
          <a:p>
            <a:r>
              <a:rPr lang="en-US" sz="2000" dirty="0">
                <a:solidFill>
                  <a:srgbClr val="24A3B2"/>
                </a:solidFill>
                <a:latin typeface="Montserrat" pitchFamily="2" charset="77"/>
              </a:rPr>
              <a:t>Procurement</a:t>
            </a:r>
          </a:p>
        </p:txBody>
      </p:sp>
      <p:sp>
        <p:nvSpPr>
          <p:cNvPr id="9" name="Text Placeholder 8">
            <a:extLst>
              <a:ext uri="{FF2B5EF4-FFF2-40B4-BE49-F238E27FC236}">
                <a16:creationId xmlns:a16="http://schemas.microsoft.com/office/drawing/2014/main" id="{F76C63C9-3019-2896-AAB5-060C36D65BFE}"/>
              </a:ext>
            </a:extLst>
          </p:cNvPr>
          <p:cNvSpPr>
            <a:spLocks noGrp="1"/>
          </p:cNvSpPr>
          <p:nvPr>
            <p:ph type="body" sz="quarter" idx="18"/>
          </p:nvPr>
        </p:nvSpPr>
        <p:spPr>
          <a:xfrm>
            <a:off x="1383323" y="3122568"/>
            <a:ext cx="9167446" cy="2206752"/>
          </a:xfrm>
        </p:spPr>
        <p:txBody>
          <a:bodyPr/>
          <a:lstStyle/>
          <a:p>
            <a:pPr marL="252000" indent="-252000">
              <a:lnSpc>
                <a:spcPct val="100000"/>
              </a:lnSpc>
              <a:spcBef>
                <a:spcPts val="2200"/>
              </a:spcBef>
            </a:pPr>
            <a:r>
              <a:rPr lang="en-US" sz="1600" dirty="0">
                <a:latin typeface="Montserrat" pitchFamily="2" charset="77"/>
              </a:rPr>
              <a:t>Describes the overall process</a:t>
            </a:r>
          </a:p>
          <a:p>
            <a:pPr marL="252000" indent="-252000">
              <a:lnSpc>
                <a:spcPct val="100000"/>
              </a:lnSpc>
              <a:spcBef>
                <a:spcPts val="2200"/>
              </a:spcBef>
            </a:pPr>
            <a:r>
              <a:rPr lang="en-US" sz="1600" dirty="0">
                <a:latin typeface="Montserrat" pitchFamily="2" charset="77"/>
              </a:rPr>
              <a:t>Businesses and organizations use procurement to acquire goods and services</a:t>
            </a:r>
          </a:p>
          <a:p>
            <a:pPr marL="252000" indent="-252000">
              <a:lnSpc>
                <a:spcPct val="100000"/>
              </a:lnSpc>
              <a:spcBef>
                <a:spcPts val="2200"/>
              </a:spcBef>
            </a:pPr>
            <a:r>
              <a:rPr lang="en-US" sz="1600" dirty="0">
                <a:latin typeface="Montserrat" pitchFamily="2" charset="77"/>
              </a:rPr>
              <a:t>Your business can participate in procurement as a supplier to earn a new client </a:t>
            </a:r>
          </a:p>
          <a:p>
            <a:pPr marL="252000" indent="-252000">
              <a:lnSpc>
                <a:spcPct val="100000"/>
              </a:lnSpc>
              <a:spcBef>
                <a:spcPts val="2200"/>
              </a:spcBef>
            </a:pPr>
            <a:endParaRPr lang="en-US" sz="1600" dirty="0">
              <a:latin typeface="Montserrat" pitchFamily="2" charset="77"/>
            </a:endParaRPr>
          </a:p>
        </p:txBody>
      </p:sp>
      <p:sp>
        <p:nvSpPr>
          <p:cNvPr id="26" name="Oval 25">
            <a:extLst>
              <a:ext uri="{FF2B5EF4-FFF2-40B4-BE49-F238E27FC236}">
                <a16:creationId xmlns:a16="http://schemas.microsoft.com/office/drawing/2014/main" id="{D02FBE54-0F57-479C-23FA-829CCF228159}"/>
              </a:ext>
            </a:extLst>
          </p:cNvPr>
          <p:cNvSpPr/>
          <p:nvPr/>
        </p:nvSpPr>
        <p:spPr>
          <a:xfrm>
            <a:off x="10372929" y="1328351"/>
            <a:ext cx="1336431" cy="1335600"/>
          </a:xfrm>
          <a:prstGeom prst="ellipse">
            <a:avLst/>
          </a:prstGeom>
          <a:solidFill>
            <a:srgbClr val="24A3B2"/>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Receipt with solid fill">
            <a:extLst>
              <a:ext uri="{FF2B5EF4-FFF2-40B4-BE49-F238E27FC236}">
                <a16:creationId xmlns:a16="http://schemas.microsoft.com/office/drawing/2014/main" id="{DBDFB5B9-C684-82C8-9C14-1C08246E01C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32419" y="1521660"/>
            <a:ext cx="914400" cy="914400"/>
          </a:xfrm>
          <a:prstGeom prst="rect">
            <a:avLst/>
          </a:prstGeom>
        </p:spPr>
      </p:pic>
    </p:spTree>
    <p:extLst>
      <p:ext uri="{BB962C8B-B14F-4D97-AF65-F5344CB8AC3E}">
        <p14:creationId xmlns:p14="http://schemas.microsoft.com/office/powerpoint/2010/main" val="1044854396"/>
      </p:ext>
    </p:extLst>
  </p:cSld>
  <p:clrMapOvr>
    <a:masterClrMapping/>
  </p:clrMapOvr>
</p:sld>
</file>

<file path=ppt/theme/theme1.xml><?xml version="1.0" encoding="utf-8"?>
<a:theme xmlns:a="http://schemas.openxmlformats.org/drawingml/2006/main" name="ARTMONK">
  <a:themeElements>
    <a:clrScheme name="33">
      <a:dk1>
        <a:sysClr val="windowText" lastClr="000000"/>
      </a:dk1>
      <a:lt1>
        <a:sysClr val="window" lastClr="FFFFFF"/>
      </a:lt1>
      <a:dk2>
        <a:srgbClr val="122C4D"/>
      </a:dk2>
      <a:lt2>
        <a:srgbClr val="FFFCFF"/>
      </a:lt2>
      <a:accent1>
        <a:srgbClr val="EA4D52"/>
      </a:accent1>
      <a:accent2>
        <a:srgbClr val="3B5C78"/>
      </a:accent2>
      <a:accent3>
        <a:srgbClr val="258B96"/>
      </a:accent3>
      <a:accent4>
        <a:srgbClr val="F7B182"/>
      </a:accent4>
      <a:accent5>
        <a:srgbClr val="E23E3B"/>
      </a:accent5>
      <a:accent6>
        <a:srgbClr val="8AA178"/>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9.potx" id="{2B839A6C-077E-4362-A6C0-FB8AE56E6852}" vid="{315CB277-5C49-4861-A641-A07E568C40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B7C352744C534CA7BD13D33B5EC87E" ma:contentTypeVersion="14" ma:contentTypeDescription="Create a new document." ma:contentTypeScope="" ma:versionID="4fc1794857ec7f4470d5f19f71a6cbe7">
  <xsd:schema xmlns:xsd="http://www.w3.org/2001/XMLSchema" xmlns:xs="http://www.w3.org/2001/XMLSchema" xmlns:p="http://schemas.microsoft.com/office/2006/metadata/properties" xmlns:ns2="f52a8ecc-074c-418d-959e-ca44ece6b0e7" xmlns:ns3="4c187c39-9917-4e3a-bf54-fa8dcd4f15ef" targetNamespace="http://schemas.microsoft.com/office/2006/metadata/properties" ma:root="true" ma:fieldsID="16bc8b9f03684cc35b78d4ebdb0060ee" ns2:_="" ns3:_="">
    <xsd:import namespace="f52a8ecc-074c-418d-959e-ca44ece6b0e7"/>
    <xsd:import namespace="4c187c39-9917-4e3a-bf54-fa8dcd4f15e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a8ecc-074c-418d-959e-ca44ece6b0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bf5c281-fd66-4562-bc27-ecf88eb8f69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187c39-9917-4e3a-bf54-fa8dcd4f15e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5b24fad-890f-4c29-a391-3ba2b65fbb7d}" ma:internalName="TaxCatchAll" ma:showField="CatchAllData" ma:web="4c187c39-9917-4e3a-bf54-fa8dcd4f15e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187c39-9917-4e3a-bf54-fa8dcd4f15ef" xsi:nil="true"/>
    <lcf76f155ced4ddcb4097134ff3c332f xmlns="f52a8ecc-074c-418d-959e-ca44ece6b0e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1D0D63-D5A1-4E65-9232-34216DDE17D8}"/>
</file>

<file path=customXml/itemProps2.xml><?xml version="1.0" encoding="utf-8"?>
<ds:datastoreItem xmlns:ds="http://schemas.openxmlformats.org/officeDocument/2006/customXml" ds:itemID="{614FAFCB-D764-4DD9-9F7C-BE7ECA6F6F55}"/>
</file>

<file path=customXml/itemProps3.xml><?xml version="1.0" encoding="utf-8"?>
<ds:datastoreItem xmlns:ds="http://schemas.openxmlformats.org/officeDocument/2006/customXml" ds:itemID="{6C7BE0B1-5678-42CE-88A9-233FF2CB98D8}"/>
</file>

<file path=docProps/app.xml><?xml version="1.0" encoding="utf-8"?>
<Properties xmlns="http://schemas.openxmlformats.org/officeDocument/2006/extended-properties" xmlns:vt="http://schemas.openxmlformats.org/officeDocument/2006/docPropsVTypes">
  <TotalTime>79</TotalTime>
  <Words>1659</Words>
  <Application>Microsoft Macintosh PowerPoint</Application>
  <PresentationFormat>Widescreen</PresentationFormat>
  <Paragraphs>126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Montserrat</vt:lpstr>
      <vt:lpstr>Montserrat ExtraBold</vt:lpstr>
      <vt:lpstr>Montserrat Light</vt:lpstr>
      <vt:lpstr>Montserrat Medium</vt:lpstr>
      <vt:lpstr>ARTMONK</vt:lpstr>
      <vt:lpstr>PowerPoint Presentation</vt:lpstr>
      <vt:lpstr>PowerPoint Presentation</vt:lpstr>
      <vt:lpstr>Common terms</vt:lpstr>
      <vt:lpstr>Common terms  (continued)</vt:lpstr>
      <vt:lpstr>Common terms  (continued)</vt:lpstr>
      <vt:lpstr>Procurement for  Inuit Women in Business</vt:lpstr>
      <vt:lpstr>What is Procurement?</vt:lpstr>
      <vt:lpstr>Benefits of Procurement</vt:lpstr>
      <vt:lpstr>What’s in a word?</vt:lpstr>
      <vt:lpstr>What’s in a word?</vt:lpstr>
      <vt:lpstr>What’s in a word?</vt:lpstr>
      <vt:lpstr>Types of Tenders</vt:lpstr>
      <vt:lpstr>Types of tenders (continued)</vt:lpstr>
      <vt:lpstr>Types of tenders (continued)</vt:lpstr>
      <vt:lpstr>The Procurement Process</vt:lpstr>
      <vt:lpstr>Bidding Strategy</vt:lpstr>
      <vt:lpstr>Key Considerations for Bidding Strategy</vt:lpstr>
      <vt:lpstr>Best Practices in Bidding</vt:lpstr>
      <vt:lpstr>Where to look </vt:lpstr>
      <vt:lpstr>Where to look (continued)</vt:lpstr>
      <vt:lpstr>Where to look (continued)</vt:lpstr>
      <vt:lpstr>Relationship Building</vt:lpstr>
      <vt:lpstr>PowerPoint Presentation</vt:lpstr>
      <vt:lpstr>Supplier Development Programs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Steven</dc:creator>
  <cp:lastModifiedBy>Patrick Bazinet</cp:lastModifiedBy>
  <cp:revision>7</cp:revision>
  <dcterms:created xsi:type="dcterms:W3CDTF">2016-01-05T00:34:33Z</dcterms:created>
  <dcterms:modified xsi:type="dcterms:W3CDTF">2024-01-30T18:49:28Z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0x0101003EB7C352744C534CA7BD13D33B5EC87E</vt:lpwstr>
  </property>
</Properties>
</file>