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1" r:id="rId4"/>
  </p:sldMasterIdLst>
  <p:notesMasterIdLst>
    <p:notesMasterId r:id="rId34"/>
  </p:notesMasterIdLst>
  <p:handoutMasterIdLst>
    <p:handoutMasterId r:id="rId35"/>
  </p:handoutMasterIdLst>
  <p:sldIdLst>
    <p:sldId id="308" r:id="rId5"/>
    <p:sldId id="1212" r:id="rId6"/>
    <p:sldId id="258" r:id="rId7"/>
    <p:sldId id="279" r:id="rId8"/>
    <p:sldId id="280" r:id="rId9"/>
    <p:sldId id="260" r:id="rId10"/>
    <p:sldId id="276" r:id="rId11"/>
    <p:sldId id="1213" r:id="rId12"/>
    <p:sldId id="281" r:id="rId13"/>
    <p:sldId id="282" r:id="rId14"/>
    <p:sldId id="283" r:id="rId15"/>
    <p:sldId id="284" r:id="rId16"/>
    <p:sldId id="285" r:id="rId17"/>
    <p:sldId id="275" r:id="rId18"/>
    <p:sldId id="1214" r:id="rId19"/>
    <p:sldId id="277" r:id="rId20"/>
    <p:sldId id="290" r:id="rId21"/>
    <p:sldId id="286" r:id="rId22"/>
    <p:sldId id="287" r:id="rId23"/>
    <p:sldId id="291" r:id="rId24"/>
    <p:sldId id="1215" r:id="rId25"/>
    <p:sldId id="1216" r:id="rId26"/>
    <p:sldId id="261" r:id="rId27"/>
    <p:sldId id="1217" r:id="rId28"/>
    <p:sldId id="273" r:id="rId29"/>
    <p:sldId id="288" r:id="rId30"/>
    <p:sldId id="289" r:id="rId31"/>
    <p:sldId id="1218" r:id="rId32"/>
    <p:sldId id="293" r:id="rId33"/>
  </p:sldIdLst>
  <p:sldSz cx="12192000" cy="6858000"/>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BC8E573-6076-4A92-8238-5F1E713FD2E2}" name="Guest User" initials="GU" userId="S::urn:spo:anon#a801c2852a792d92cab5fedf52049d824576f6d5344204b9e6a281b640e07ae7::" providerId="AD"/>
  <p188:author id="{6C660275-4A8C-3DA9-3402-632AA754D636}" name="Lema Ijtemaye" initials="LI" userId="S::lijtemaye@pauktuutit.ca::52989eaa-de45-4d2c-9ed9-ca77f20d1260" providerId="AD"/>
  <p188:author id="{B52AF47E-6591-FFDD-155D-C2E3EDF447FF}" name="Shauna-Marie Young" initials="SMY" userId="S::syoung@pauktuutit.ca::fd704bd1-380a-4f90-a200-78c097ed16e8" providerId="AD"/>
  <p188:author id="{C8BCCA99-639D-C49C-3C99-9C59EAA83F54}" name="Justeen Barnes" initials="JB" userId="S::jbarnes@pauktuutit.ca::f2e451bd-828c-4ece-baf0-96d570fa61a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A3B2"/>
    <a:srgbClr val="018E77"/>
    <a:srgbClr val="FEB913"/>
    <a:srgbClr val="BDB0D6"/>
    <a:srgbClr val="4B2883"/>
    <a:srgbClr val="F52552"/>
    <a:srgbClr val="E2E2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BFCD75F-496D-A6CB-E51F-D1FFC487FB8E}" v="2" dt="2024-02-05T15:39:18.86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08" d="100"/>
          <a:sy n="108" d="100"/>
        </p:scale>
        <p:origin x="678" y="10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notesMaster" Target="notesMasters/notesMaster1.xml"/><Relationship Id="rId42"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steen Barnes" userId="S::jbarnes@pauktuutit.ca::f2e451bd-828c-4ece-baf0-96d570fa61a8" providerId="AD" clId="Web-{2BFCD75F-496D-A6CB-E51F-D1FFC487FB8E}"/>
    <pc:docChg chg="mod">
      <pc:chgData name="Justeen Barnes" userId="S::jbarnes@pauktuutit.ca::f2e451bd-828c-4ece-baf0-96d570fa61a8" providerId="AD" clId="Web-{2BFCD75F-496D-A6CB-E51F-D1FFC487FB8E}" dt="2024-02-05T15:39:18.863" v="1"/>
      <pc:docMkLst>
        <pc:docMk/>
      </pc:docMkLst>
      <pc:sldChg chg="addCm">
        <pc:chgData name="Justeen Barnes" userId="S::jbarnes@pauktuutit.ca::f2e451bd-828c-4ece-baf0-96d570fa61a8" providerId="AD" clId="Web-{2BFCD75F-496D-A6CB-E51F-D1FFC487FB8E}" dt="2024-02-05T15:39:18.863" v="1"/>
        <pc:sldMkLst>
          <pc:docMk/>
          <pc:sldMk cId="517040453" sldId="291"/>
        </pc:sldMkLst>
        <pc:extLst>
          <p:ext xmlns:p="http://schemas.openxmlformats.org/presentationml/2006/main" uri="{D6D511B9-2390-475A-947B-AFAB55BFBCF1}">
            <pc226:cmChg xmlns:pc226="http://schemas.microsoft.com/office/powerpoint/2022/06/main/command" chg="add">
              <pc226:chgData name="Justeen Barnes" userId="S::jbarnes@pauktuutit.ca::f2e451bd-828c-4ece-baf0-96d570fa61a8" providerId="AD" clId="Web-{2BFCD75F-496D-A6CB-E51F-D1FFC487FB8E}" dt="2024-02-05T15:39:18.863" v="1"/>
              <pc2:cmMkLst xmlns:pc2="http://schemas.microsoft.com/office/powerpoint/2019/9/main/command">
                <pc:docMk/>
                <pc:sldMk cId="517040453" sldId="291"/>
                <pc2:cmMk id="{8D4C7450-C298-4D93-8A26-A2D38CD9F038}"/>
              </pc2:cmMkLst>
            </pc226:cmChg>
          </p:ext>
        </pc:ext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A5623FB-5ECA-4AA8-89EC-579CBA35F72A}" type="datetimeFigureOut">
              <a:rPr lang="id-ID" smtClean="0"/>
              <a:t>04/03/2024</a:t>
            </a:fld>
            <a:endParaRPr lang="id-ID"/>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8E18333-B75F-48F7-A7D4-75F62A49A070}" type="slidenum">
              <a:rPr lang="id-ID" smtClean="0"/>
              <a:t>‹#›</a:t>
            </a:fld>
            <a:endParaRPr lang="id-ID"/>
          </a:p>
        </p:txBody>
      </p:sp>
    </p:spTree>
    <p:extLst>
      <p:ext uri="{BB962C8B-B14F-4D97-AF65-F5344CB8AC3E}">
        <p14:creationId xmlns:p14="http://schemas.microsoft.com/office/powerpoint/2010/main" val="4233465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FA3F3B-FAC1-4131-BBA9-4BEAB2C7DF2F}" type="datetimeFigureOut">
              <a:rPr lang="id-ID" smtClean="0"/>
              <a:t>04/03/2024</a:t>
            </a:fld>
            <a:endParaRPr lang="id-I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485A15-B6B4-4E8F-B208-EB38BDE5E6FF}" type="slidenum">
              <a:rPr lang="id-ID" smtClean="0"/>
              <a:t>‹#›</a:t>
            </a:fld>
            <a:endParaRPr lang="id-ID"/>
          </a:p>
        </p:txBody>
      </p:sp>
    </p:spTree>
    <p:extLst>
      <p:ext uri="{BB962C8B-B14F-4D97-AF65-F5344CB8AC3E}">
        <p14:creationId xmlns:p14="http://schemas.microsoft.com/office/powerpoint/2010/main" val="2476822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9858467"/>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2233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7DFEADC-E95B-4C41-08B5-7A796EC51341}"/>
              </a:ext>
            </a:extLst>
          </p:cNvPr>
          <p:cNvPicPr>
            <a:picLocks noChangeAspect="1"/>
          </p:cNvPicPr>
          <p:nvPr userDrawn="1"/>
        </p:nvPicPr>
        <p:blipFill>
          <a:blip r:embed="rId2" cstate="screen">
            <a:biLevel thresh="75000"/>
            <a:extLst>
              <a:ext uri="{28A0092B-C50C-407E-A947-70E740481C1C}">
                <a14:useLocalDpi xmlns:a14="http://schemas.microsoft.com/office/drawing/2010/main"/>
              </a:ext>
            </a:extLst>
          </a:blip>
          <a:srcRect/>
          <a:stretch/>
        </p:blipFill>
        <p:spPr>
          <a:xfrm>
            <a:off x="5362538" y="35351"/>
            <a:ext cx="7506729" cy="6858000"/>
          </a:xfrm>
          <a:prstGeom prst="rect">
            <a:avLst/>
          </a:prstGeom>
        </p:spPr>
      </p:pic>
    </p:spTree>
    <p:extLst>
      <p:ext uri="{BB962C8B-B14F-4D97-AF65-F5344CB8AC3E}">
        <p14:creationId xmlns:p14="http://schemas.microsoft.com/office/powerpoint/2010/main" val="163505512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607666"/>
            <a:ext cx="10515600" cy="108302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05913"/>
            <a:ext cx="10515600" cy="4371049"/>
          </a:xfrm>
          <a:prstGeom prst="rect">
            <a:avLst/>
          </a:prstGeom>
        </p:spPr>
        <p:txBody>
          <a:bodyPr vert="horz" lIns="91440" tIns="45720" rIns="91440" bIns="45720" rtlCol="0">
            <a:normAutofit/>
          </a:bodyPr>
          <a:lstStyle/>
          <a:p>
            <a:pPr lvl="0"/>
            <a:r>
              <a:rPr lang="en-US"/>
              <a:t>Click to edit Master text styles</a:t>
            </a:r>
          </a:p>
          <a:p>
            <a:pPr lvl="3"/>
            <a:r>
              <a:rPr lang="en-US"/>
              <a:t>Second level</a:t>
            </a:r>
          </a:p>
          <a:p>
            <a:pPr lvl="2"/>
            <a:r>
              <a:rPr lang="en-US"/>
              <a:t>Third level</a:t>
            </a:r>
          </a:p>
          <a:p>
            <a:pPr lvl="3"/>
            <a:r>
              <a:rPr lang="en-US"/>
              <a:t>Fourth level</a:t>
            </a:r>
          </a:p>
          <a:p>
            <a:pPr lvl="4"/>
            <a:r>
              <a:rPr lang="en-US"/>
              <a:t>Fifth level</a:t>
            </a:r>
          </a:p>
        </p:txBody>
      </p:sp>
      <p:sp>
        <p:nvSpPr>
          <p:cNvPr id="6" name="Rectangle 5">
            <a:extLst>
              <a:ext uri="{FF2B5EF4-FFF2-40B4-BE49-F238E27FC236}">
                <a16:creationId xmlns:a16="http://schemas.microsoft.com/office/drawing/2014/main" id="{E9C4C7C6-69E6-A723-0031-C815E72A947E}"/>
              </a:ext>
            </a:extLst>
          </p:cNvPr>
          <p:cNvSpPr/>
          <p:nvPr userDrawn="1"/>
        </p:nvSpPr>
        <p:spPr>
          <a:xfrm>
            <a:off x="0" y="0"/>
            <a:ext cx="12192000" cy="492443"/>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50000"/>
                  <a:lumOff val="50000"/>
                </a:schemeClr>
              </a:solidFill>
            </a:endParaRPr>
          </a:p>
        </p:txBody>
      </p:sp>
      <p:sp>
        <p:nvSpPr>
          <p:cNvPr id="7" name="Rectangle 6">
            <a:extLst>
              <a:ext uri="{FF2B5EF4-FFF2-40B4-BE49-F238E27FC236}">
                <a16:creationId xmlns:a16="http://schemas.microsoft.com/office/drawing/2014/main" id="{B3DF269F-EECA-B8F1-E90B-51D59B693FB8}"/>
              </a:ext>
            </a:extLst>
          </p:cNvPr>
          <p:cNvSpPr/>
          <p:nvPr userDrawn="1"/>
        </p:nvSpPr>
        <p:spPr>
          <a:xfrm>
            <a:off x="487680" y="115223"/>
            <a:ext cx="11704320" cy="315599"/>
          </a:xfrm>
          <a:prstGeom prst="rect">
            <a:avLst/>
          </a:prstGeom>
        </p:spPr>
        <p:txBody>
          <a:bodyPr wrap="square">
            <a:spAutoFit/>
          </a:bodyPr>
          <a:lstStyle/>
          <a:p>
            <a:pPr>
              <a:lnSpc>
                <a:spcPct val="80000"/>
              </a:lnSpc>
            </a:pPr>
            <a:r>
              <a:rPr lang="id-ID" b="1">
                <a:solidFill>
                  <a:schemeClr val="bg1"/>
                </a:solidFill>
                <a:latin typeface="Montserrat ExtraBold" pitchFamily="2" charset="77"/>
                <a:ea typeface="Roboto Bold" panose="02000000000000000000" pitchFamily="2" charset="0"/>
                <a:cs typeface="Lato Heavy" panose="020F0902020204030203" pitchFamily="34" charset="0"/>
              </a:rPr>
              <a:t>PROCUREMENT WITH THE GOVERNMENT OF CANADA</a:t>
            </a:r>
          </a:p>
        </p:txBody>
      </p:sp>
      <p:sp>
        <p:nvSpPr>
          <p:cNvPr id="4" name="TextBox 3">
            <a:extLst>
              <a:ext uri="{FF2B5EF4-FFF2-40B4-BE49-F238E27FC236}">
                <a16:creationId xmlns:a16="http://schemas.microsoft.com/office/drawing/2014/main" id="{86F7AB3F-C0DE-D493-0A11-DBB32A2BD79C}"/>
              </a:ext>
            </a:extLst>
          </p:cNvPr>
          <p:cNvSpPr txBox="1"/>
          <p:nvPr userDrawn="1"/>
        </p:nvSpPr>
        <p:spPr>
          <a:xfrm>
            <a:off x="1130419" y="6296850"/>
            <a:ext cx="7473494" cy="276999"/>
          </a:xfrm>
          <a:prstGeom prst="rect">
            <a:avLst/>
          </a:prstGeom>
          <a:noFill/>
        </p:spPr>
        <p:txBody>
          <a:bodyPr wrap="square">
            <a:spAutoFit/>
          </a:bodyPr>
          <a:lstStyle/>
          <a:p>
            <a:r>
              <a:rPr lang="en-US" sz="1200" spc="260">
                <a:latin typeface="Montserrat" pitchFamily="2" charset="77"/>
                <a:ea typeface="Lato" panose="020F0502020204030203" pitchFamily="34" charset="0"/>
                <a:cs typeface="Lato" panose="020F0502020204030203" pitchFamily="34" charset="0"/>
              </a:rPr>
              <a:t>A GUIDE FOR INUIT WOMEN IN BUSINESS</a:t>
            </a:r>
          </a:p>
        </p:txBody>
      </p:sp>
      <p:pic>
        <p:nvPicPr>
          <p:cNvPr id="5" name="Picture 4" descr="A blue text on a black background&#10;&#10;Description automatically generated">
            <a:extLst>
              <a:ext uri="{FF2B5EF4-FFF2-40B4-BE49-F238E27FC236}">
                <a16:creationId xmlns:a16="http://schemas.microsoft.com/office/drawing/2014/main" id="{E4FF218F-A6C9-EBAB-A456-653E1C9C8E4B}"/>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517495" y="6044119"/>
            <a:ext cx="656685" cy="632298"/>
          </a:xfrm>
          <a:prstGeom prst="rect">
            <a:avLst/>
          </a:prstGeom>
        </p:spPr>
      </p:pic>
    </p:spTree>
    <p:extLst>
      <p:ext uri="{BB962C8B-B14F-4D97-AF65-F5344CB8AC3E}">
        <p14:creationId xmlns:p14="http://schemas.microsoft.com/office/powerpoint/2010/main" val="1681023066"/>
      </p:ext>
    </p:extLst>
  </p:cSld>
  <p:clrMap bg1="lt1" tx1="dk1" bg2="lt2" tx2="dk2" accent1="accent1" accent2="accent2" accent3="accent3" accent4="accent4" accent5="accent5" accent6="accent6" hlink="hlink" folHlink="folHlink"/>
  <p:sldLayoutIdLst>
    <p:sldLayoutId id="2147483784" r:id="rId1"/>
    <p:sldLayoutId id="2147483782" r:id="rId2"/>
    <p:sldLayoutId id="2147483783" r:id="rId3"/>
  </p:sldLayoutIdLst>
  <p:hf hdr="0" ftr="0" dt="0"/>
  <p:txStyles>
    <p:titleStyle>
      <a:lvl1pPr algn="l" defTabSz="914377" rtl="0" eaLnBrk="1" latinLnBrk="0" hangingPunct="1">
        <a:lnSpc>
          <a:spcPct val="90000"/>
        </a:lnSpc>
        <a:spcBef>
          <a:spcPct val="0"/>
        </a:spcBef>
        <a:buNone/>
        <a:defRPr lang="en-US" sz="4800" b="1" kern="1200" dirty="0">
          <a:solidFill>
            <a:schemeClr val="tx1">
              <a:lumMod val="65000"/>
              <a:lumOff val="35000"/>
            </a:schemeClr>
          </a:solidFill>
          <a:latin typeface="Montserrat ExtraBold" pitchFamily="2" charset="77"/>
          <a:ea typeface="+mn-ea"/>
          <a:cs typeface="+mn-cs"/>
        </a:defRPr>
      </a:lvl1pPr>
    </p:titleStyle>
    <p:bodyStyle>
      <a:lvl1pPr marL="0" indent="-228594" algn="l" defTabSz="914400" rtl="0" eaLnBrk="1" latinLnBrk="0" hangingPunct="1">
        <a:lnSpc>
          <a:spcPct val="150000"/>
        </a:lnSpc>
        <a:spcBef>
          <a:spcPts val="1000"/>
        </a:spcBef>
        <a:buClr>
          <a:srgbClr val="4B2883"/>
        </a:buClr>
        <a:buFont typeface="Arial" panose="020B0604020202020204" pitchFamily="34" charset="0"/>
        <a:buChar char="•"/>
        <a:defRPr lang="en-US" sz="1800" kern="1200" dirty="0">
          <a:solidFill>
            <a:schemeClr val="tx1"/>
          </a:solidFill>
          <a:latin typeface="Montserrat Medium" pitchFamily="2" charset="77"/>
          <a:ea typeface="+mn-ea"/>
          <a:cs typeface="+mn-cs"/>
        </a:defRPr>
      </a:lvl1pPr>
      <a:lvl2pPr marL="0" indent="-228594" algn="l" defTabSz="914400" rtl="0" eaLnBrk="1" latinLnBrk="0" hangingPunct="1">
        <a:lnSpc>
          <a:spcPct val="150000"/>
        </a:lnSpc>
        <a:spcBef>
          <a:spcPts val="500"/>
        </a:spcBef>
        <a:buClr>
          <a:srgbClr val="4B2883"/>
        </a:buClr>
        <a:buFont typeface="Arial" panose="020B0604020202020204" pitchFamily="34" charset="0"/>
        <a:buChar char="•"/>
        <a:defRPr lang="en-US" sz="1800" kern="1200" dirty="0">
          <a:solidFill>
            <a:schemeClr val="tx1"/>
          </a:solidFill>
          <a:latin typeface="Montserrat Medium" pitchFamily="2" charset="77"/>
          <a:ea typeface="+mn-ea"/>
          <a:cs typeface="+mn-cs"/>
        </a:defRPr>
      </a:lvl2pPr>
      <a:lvl3pPr marL="0" indent="-228594" algn="l" defTabSz="914400" rtl="0" eaLnBrk="1" latinLnBrk="0" hangingPunct="1">
        <a:lnSpc>
          <a:spcPct val="150000"/>
        </a:lnSpc>
        <a:spcBef>
          <a:spcPts val="500"/>
        </a:spcBef>
        <a:buClr>
          <a:srgbClr val="4B2883"/>
        </a:buClr>
        <a:buFont typeface="Arial" panose="020B0604020202020204" pitchFamily="34" charset="0"/>
        <a:buChar char="•"/>
        <a:defRPr lang="en-US" sz="1800" kern="1200" dirty="0">
          <a:solidFill>
            <a:schemeClr val="tx1"/>
          </a:solidFill>
          <a:latin typeface="Montserrat Medium" pitchFamily="2" charset="77"/>
          <a:ea typeface="+mn-ea"/>
          <a:cs typeface="+mn-cs"/>
        </a:defRPr>
      </a:lvl3pPr>
      <a:lvl4pPr marL="0" indent="-228594" algn="l" defTabSz="914400" rtl="0" eaLnBrk="1" latinLnBrk="0" hangingPunct="1">
        <a:lnSpc>
          <a:spcPct val="150000"/>
        </a:lnSpc>
        <a:spcBef>
          <a:spcPts val="500"/>
        </a:spcBef>
        <a:buClr>
          <a:srgbClr val="4B2883"/>
        </a:buClr>
        <a:buFont typeface="Arial" panose="020B0604020202020204" pitchFamily="34" charset="0"/>
        <a:buChar char="•"/>
        <a:defRPr lang="en-US" sz="1800" kern="1200" dirty="0">
          <a:solidFill>
            <a:schemeClr val="tx1"/>
          </a:solidFill>
          <a:latin typeface="Montserrat Medium" pitchFamily="2" charset="77"/>
          <a:ea typeface="+mn-ea"/>
          <a:cs typeface="+mn-cs"/>
        </a:defRPr>
      </a:lvl4pPr>
      <a:lvl5pPr marL="0" indent="-228594" algn="l" defTabSz="914400" rtl="0" eaLnBrk="1" latinLnBrk="0" hangingPunct="1">
        <a:lnSpc>
          <a:spcPct val="150000"/>
        </a:lnSpc>
        <a:spcBef>
          <a:spcPts val="500"/>
        </a:spcBef>
        <a:buClr>
          <a:srgbClr val="4B2883"/>
        </a:buClr>
        <a:buFont typeface="Arial" panose="020B0604020202020204" pitchFamily="34" charset="0"/>
        <a:buChar char="•"/>
        <a:defRPr lang="en-US" sz="1800" kern="1200" dirty="0">
          <a:solidFill>
            <a:schemeClr val="tx1"/>
          </a:solidFill>
          <a:latin typeface="Montserrat Medium" pitchFamily="2" charset="77"/>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canadabuys.canada.ca/en/tender-opportunities"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s://srisupplier.contractscanada.gc.ca/index-eng.cfm?af=ZnVzZWFjdGlvbj1yZWdpc3Rlci5pbnRybyZpZD03" TargetMode="External"/><Relationship Id="rId2" Type="http://schemas.openxmlformats.org/officeDocument/2006/relationships/hyperlink" Target="https://buyandsell.gc.ca/for-businesses/selling-to-the-government-of-canada/register-as-a-supplier" TargetMode="External"/><Relationship Id="rId1" Type="http://schemas.openxmlformats.org/officeDocument/2006/relationships/slideLayout" Target="../slideLayouts/slideLayout2.xml"/><Relationship Id="rId5" Type="http://schemas.openxmlformats.org/officeDocument/2006/relationships/hyperlink" Target="https://buyandsell.gc.ca/for-businesses/selling-to-the-government-of-canada/register-as-a-supplier/register-in-supplier-registration-information-sri-system" TargetMode="External"/><Relationship Id="rId4" Type="http://schemas.openxmlformats.org/officeDocument/2006/relationships/hyperlink" Target="https://canadabuys.canada.ca/en/resources/registering-on-sap-ariba-guide-for-businesses"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inuitfirm.tunngavik.com/documents-and-forms/" TargetMode="External"/><Relationship Id="rId2" Type="http://schemas.openxmlformats.org/officeDocument/2006/relationships/hyperlink" Target="https://services.sac-isc.gc.ca/REA-IBD"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hyperlink" Target="https://buyandsell.gc.ca/for-businesses/resources-for-businesses/reference-sheets-for-suppliers/getting-started-selling-to-the-government-of-canada" TargetMode="External"/><Relationship Id="rId2" Type="http://schemas.openxmlformats.org/officeDocument/2006/relationships/hyperlink" Target="https://buyandsell.gc.ca/for-businesses/selling-to-the-government-of-canada/register-as-a-supplier" TargetMode="External"/><Relationship Id="rId1" Type="http://schemas.openxmlformats.org/officeDocument/2006/relationships/slideLayout" Target="../slideLayouts/slideLayout2.xml"/><Relationship Id="rId6" Type="http://schemas.openxmlformats.org/officeDocument/2006/relationships/hyperlink" Target="https://buyandsell.gc.ca/event-calendar" TargetMode="External"/><Relationship Id="rId5" Type="http://schemas.openxmlformats.org/officeDocument/2006/relationships/hyperlink" Target="https://buyandsell.gc.ca/procurement-support-for-businesses/pac-service-guide" TargetMode="External"/><Relationship Id="rId4" Type="http://schemas.openxmlformats.org/officeDocument/2006/relationships/hyperlink" Target="https://buyandsell.gc.ca/for-businesses/resources-for-businesses/reference-sheets-for-suppliers/preparing-to-bid-on-an-opportunity" TargetMode="External"/></Relationships>
</file>

<file path=ppt/slides/_rels/slide28.xml.rels><?xml version="1.0" encoding="UTF-8" standalone="yes"?>
<Relationships xmlns="http://schemas.openxmlformats.org/package/2006/relationships"><Relationship Id="rId2" Type="http://schemas.openxmlformats.org/officeDocument/2006/relationships/hyperlink" Target="https://canadabuys.canada.ca/en/support"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pauktuutit.ca/resources/" TargetMode="External"/><Relationship Id="rId2" Type="http://schemas.openxmlformats.org/officeDocument/2006/relationships/hyperlink" Target="https://pauktuutit.ca/welcome-inuit-women-business-network/"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D926E6C7-1419-53E1-8F82-A13A6D2BC848}"/>
              </a:ext>
            </a:extLst>
          </p:cNvPr>
          <p:cNvSpPr/>
          <p:nvPr/>
        </p:nvSpPr>
        <p:spPr>
          <a:xfrm>
            <a:off x="545471" y="4235961"/>
            <a:ext cx="10953813" cy="1278555"/>
          </a:xfrm>
          <a:prstGeom prst="rect">
            <a:avLst/>
          </a:prstGeom>
        </p:spPr>
        <p:txBody>
          <a:bodyPr wrap="square">
            <a:spAutoFit/>
          </a:bodyPr>
          <a:lstStyle/>
          <a:p>
            <a:pPr>
              <a:lnSpc>
                <a:spcPct val="80000"/>
              </a:lnSpc>
            </a:pPr>
            <a:r>
              <a:rPr lang="id-ID" sz="4800" b="1">
                <a:solidFill>
                  <a:schemeClr val="bg1">
                    <a:lumMod val="65000"/>
                    <a:lumOff val="35000"/>
                  </a:schemeClr>
                </a:solidFill>
                <a:latin typeface="Montserrat ExtraBold" pitchFamily="2" charset="77"/>
                <a:ea typeface="Roboto Bold" panose="02000000000000000000" pitchFamily="2" charset="0"/>
                <a:cs typeface="Lato Heavy" panose="020F0902020204030203" pitchFamily="34" charset="0"/>
              </a:rPr>
              <a:t>PROCUREMENT WITH THE GOVERNMENT OF CANADA</a:t>
            </a:r>
          </a:p>
        </p:txBody>
      </p:sp>
      <p:sp>
        <p:nvSpPr>
          <p:cNvPr id="40" name="Rectangle 39">
            <a:extLst>
              <a:ext uri="{FF2B5EF4-FFF2-40B4-BE49-F238E27FC236}">
                <a16:creationId xmlns:a16="http://schemas.microsoft.com/office/drawing/2014/main" id="{43499710-80D9-AD7D-B0FD-31CDBFA0C262}"/>
              </a:ext>
            </a:extLst>
          </p:cNvPr>
          <p:cNvSpPr/>
          <p:nvPr/>
        </p:nvSpPr>
        <p:spPr>
          <a:xfrm>
            <a:off x="0" y="3291340"/>
            <a:ext cx="692716" cy="219441"/>
          </a:xfrm>
          <a:prstGeom prst="rect">
            <a:avLst/>
          </a:prstGeom>
          <a:solidFill>
            <a:srgbClr val="4B288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2A63519-A45B-6A59-E9A3-F6F59414D8FB}"/>
              </a:ext>
            </a:extLst>
          </p:cNvPr>
          <p:cNvSpPr/>
          <p:nvPr/>
        </p:nvSpPr>
        <p:spPr>
          <a:xfrm>
            <a:off x="3439721" y="3291340"/>
            <a:ext cx="6472376" cy="219441"/>
          </a:xfrm>
          <a:prstGeom prst="rect">
            <a:avLst/>
          </a:prstGeom>
          <a:solidFill>
            <a:schemeClr val="bg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BC5F727F-3D84-A489-DF67-C740D671F286}"/>
              </a:ext>
            </a:extLst>
          </p:cNvPr>
          <p:cNvSpPr/>
          <p:nvPr/>
        </p:nvSpPr>
        <p:spPr>
          <a:xfrm>
            <a:off x="2752970" y="3291340"/>
            <a:ext cx="686750" cy="219441"/>
          </a:xfrm>
          <a:prstGeom prst="rect">
            <a:avLst/>
          </a:prstGeom>
          <a:solidFill>
            <a:srgbClr val="24A3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23BEB5EF-83CF-AC50-282B-5D7AD641618E}"/>
              </a:ext>
            </a:extLst>
          </p:cNvPr>
          <p:cNvSpPr/>
          <p:nvPr/>
        </p:nvSpPr>
        <p:spPr>
          <a:xfrm>
            <a:off x="2066218" y="3291340"/>
            <a:ext cx="686751" cy="219441"/>
          </a:xfrm>
          <a:prstGeom prst="rect">
            <a:avLst/>
          </a:prstGeom>
          <a:solidFill>
            <a:srgbClr val="018E7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56D0FA3F-913B-53D2-FB03-59E802F104E2}"/>
              </a:ext>
            </a:extLst>
          </p:cNvPr>
          <p:cNvSpPr/>
          <p:nvPr/>
        </p:nvSpPr>
        <p:spPr>
          <a:xfrm>
            <a:off x="1379467" y="3291340"/>
            <a:ext cx="686751" cy="219441"/>
          </a:xfrm>
          <a:prstGeom prst="rect">
            <a:avLst/>
          </a:prstGeom>
          <a:solidFill>
            <a:srgbClr val="FEB91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CF333F66-334A-D49E-A50A-24E075A1D3A6}"/>
              </a:ext>
            </a:extLst>
          </p:cNvPr>
          <p:cNvSpPr/>
          <p:nvPr/>
        </p:nvSpPr>
        <p:spPr>
          <a:xfrm>
            <a:off x="692716" y="3291340"/>
            <a:ext cx="686751" cy="219441"/>
          </a:xfrm>
          <a:prstGeom prst="rect">
            <a:avLst/>
          </a:prstGeom>
          <a:solidFill>
            <a:srgbClr val="BDB0D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6" name="Picture 45">
            <a:extLst>
              <a:ext uri="{FF2B5EF4-FFF2-40B4-BE49-F238E27FC236}">
                <a16:creationId xmlns:a16="http://schemas.microsoft.com/office/drawing/2014/main" id="{FA29A7D4-E174-9E17-424E-03CF019D7BAF}"/>
              </a:ext>
              <a:ext uri="{C183D7F6-B498-43B3-948B-1728B52AA6E4}">
                <adec:decorative xmlns:adec="http://schemas.microsoft.com/office/drawing/2017/decorative" val="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1"/>
            <a:ext cx="9912097" cy="3291341"/>
          </a:xfrm>
          <a:prstGeom prst="rect">
            <a:avLst/>
          </a:prstGeom>
        </p:spPr>
      </p:pic>
      <p:pic>
        <p:nvPicPr>
          <p:cNvPr id="47" name="Picture 46">
            <a:extLst>
              <a:ext uri="{FF2B5EF4-FFF2-40B4-BE49-F238E27FC236}">
                <a16:creationId xmlns:a16="http://schemas.microsoft.com/office/drawing/2014/main" id="{96665AD7-667B-ADAD-F0E7-34AEDD322715}"/>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042667" y="0"/>
            <a:ext cx="2149334" cy="3510781"/>
          </a:xfrm>
          <a:prstGeom prst="rect">
            <a:avLst/>
          </a:prstGeom>
          <a:effectLst/>
        </p:spPr>
      </p:pic>
      <p:pic>
        <p:nvPicPr>
          <p:cNvPr id="48" name="Picture 47">
            <a:extLst>
              <a:ext uri="{FF2B5EF4-FFF2-40B4-BE49-F238E27FC236}">
                <a16:creationId xmlns:a16="http://schemas.microsoft.com/office/drawing/2014/main" id="{D44F9831-5AC3-5541-6A37-3AEA66E8A6A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0644" y="5801910"/>
            <a:ext cx="2257749" cy="859885"/>
          </a:xfrm>
          <a:prstGeom prst="rect">
            <a:avLst/>
          </a:prstGeom>
        </p:spPr>
      </p:pic>
      <p:pic>
        <p:nvPicPr>
          <p:cNvPr id="49" name="Picture 48" descr="A blue text on a black background&#10;&#10;Description automatically generated">
            <a:extLst>
              <a:ext uri="{FF2B5EF4-FFF2-40B4-BE49-F238E27FC236}">
                <a16:creationId xmlns:a16="http://schemas.microsoft.com/office/drawing/2014/main" id="{7B6CBA94-7DD1-A301-348B-5B2D855521A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665429" y="5673578"/>
            <a:ext cx="3347312" cy="1119429"/>
          </a:xfrm>
          <a:prstGeom prst="rect">
            <a:avLst/>
          </a:prstGeom>
        </p:spPr>
      </p:pic>
      <p:sp>
        <p:nvSpPr>
          <p:cNvPr id="50" name="TextBox 49">
            <a:extLst>
              <a:ext uri="{FF2B5EF4-FFF2-40B4-BE49-F238E27FC236}">
                <a16:creationId xmlns:a16="http://schemas.microsoft.com/office/drawing/2014/main" id="{2DC5CD43-6B92-7F5B-8FD4-CB699C94EC50}"/>
              </a:ext>
            </a:extLst>
          </p:cNvPr>
          <p:cNvSpPr txBox="1"/>
          <p:nvPr/>
        </p:nvSpPr>
        <p:spPr>
          <a:xfrm>
            <a:off x="633983" y="3797374"/>
            <a:ext cx="4963713" cy="292388"/>
          </a:xfrm>
          <a:prstGeom prst="rect">
            <a:avLst/>
          </a:prstGeom>
          <a:noFill/>
        </p:spPr>
        <p:txBody>
          <a:bodyPr wrap="square">
            <a:spAutoFit/>
          </a:bodyPr>
          <a:lstStyle/>
          <a:p>
            <a:r>
              <a:rPr lang="en-US" sz="1300" spc="260">
                <a:solidFill>
                  <a:schemeClr val="bg1">
                    <a:lumMod val="65000"/>
                    <a:lumOff val="35000"/>
                  </a:schemeClr>
                </a:solidFill>
                <a:latin typeface="Montserrat" pitchFamily="2" charset="77"/>
                <a:ea typeface="Lato" panose="020F0502020204030203" pitchFamily="34" charset="0"/>
                <a:cs typeface="Lato" panose="020F0502020204030203" pitchFamily="34" charset="0"/>
              </a:rPr>
              <a:t>A GUIDE FOR INUIT WOMEN IN BUSINESS</a:t>
            </a:r>
          </a:p>
        </p:txBody>
      </p:sp>
    </p:spTree>
    <p:extLst>
      <p:ext uri="{BB962C8B-B14F-4D97-AF65-F5344CB8AC3E}">
        <p14:creationId xmlns:p14="http://schemas.microsoft.com/office/powerpoint/2010/main" val="14628711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58F98F8-6DE1-637C-F791-897E17C0056E}"/>
              </a:ext>
            </a:extLst>
          </p:cNvPr>
          <p:cNvSpPr>
            <a:spLocks noGrp="1"/>
          </p:cNvSpPr>
          <p:nvPr>
            <p:ph type="title" idx="4294967295"/>
          </p:nvPr>
        </p:nvSpPr>
        <p:spPr>
          <a:xfrm>
            <a:off x="489600" y="806400"/>
            <a:ext cx="5951316" cy="584994"/>
          </a:xfrm>
        </p:spPr>
        <p:txBody>
          <a:bodyPr>
            <a:normAutofit/>
          </a:bodyPr>
          <a:lstStyle/>
          <a:p>
            <a:pPr defTabSz="914400"/>
            <a:r>
              <a:rPr lang="en-US" sz="3200" b="0"/>
              <a:t>Building Networks </a:t>
            </a:r>
          </a:p>
        </p:txBody>
      </p:sp>
      <p:sp>
        <p:nvSpPr>
          <p:cNvPr id="5" name="Content Placeholder 4">
            <a:extLst>
              <a:ext uri="{FF2B5EF4-FFF2-40B4-BE49-F238E27FC236}">
                <a16:creationId xmlns:a16="http://schemas.microsoft.com/office/drawing/2014/main" id="{16009CD5-D82E-34BF-FE73-09FDA8F6D8A4}"/>
              </a:ext>
            </a:extLst>
          </p:cNvPr>
          <p:cNvSpPr>
            <a:spLocks noGrp="1"/>
          </p:cNvSpPr>
          <p:nvPr>
            <p:ph type="body" sz="half" idx="4294967295"/>
          </p:nvPr>
        </p:nvSpPr>
        <p:spPr>
          <a:xfrm>
            <a:off x="1591200" y="1389600"/>
            <a:ext cx="7305665" cy="4546219"/>
          </a:xfrm>
        </p:spPr>
        <p:txBody>
          <a:bodyPr>
            <a:normAutofit/>
          </a:bodyPr>
          <a:lstStyle/>
          <a:p>
            <a:pPr marL="252000" indent="-252000">
              <a:spcBef>
                <a:spcPts val="2200"/>
              </a:spcBef>
            </a:pPr>
            <a:r>
              <a:rPr lang="en-US" sz="1600" dirty="0">
                <a:latin typeface="Montserrat" pitchFamily="2" charset="77"/>
              </a:rPr>
              <a:t>For purchases under competitive procurement threshold levels, connect with officials in departments and agencies to learn about the direction their department’s procurement may be heading.</a:t>
            </a:r>
          </a:p>
          <a:p>
            <a:pPr marL="252000" indent="-252000">
              <a:spcBef>
                <a:spcPts val="2200"/>
              </a:spcBef>
            </a:pPr>
            <a:r>
              <a:rPr lang="en-US" sz="1600" dirty="0">
                <a:latin typeface="Montserrat" pitchFamily="2" charset="77"/>
              </a:rPr>
              <a:t>Connect with the PSPC contracting authority responsible for your particular good or service. </a:t>
            </a:r>
          </a:p>
          <a:p>
            <a:pPr marL="252000" indent="-252000">
              <a:spcBef>
                <a:spcPts val="2200"/>
              </a:spcBef>
            </a:pPr>
            <a:r>
              <a:rPr lang="en-US" sz="1600" dirty="0">
                <a:latin typeface="Montserrat" pitchFamily="2" charset="77"/>
              </a:rPr>
              <a:t>Promote your business, and share information regarding your capabilities and areas of delivery.</a:t>
            </a:r>
          </a:p>
          <a:p>
            <a:pPr marL="252000" indent="-252000">
              <a:spcBef>
                <a:spcPts val="2200"/>
              </a:spcBef>
            </a:pPr>
            <a:endParaRPr lang="en-US" dirty="0">
              <a:latin typeface="Montserrat" pitchFamily="2" charset="77"/>
            </a:endParaRPr>
          </a:p>
        </p:txBody>
      </p:sp>
    </p:spTree>
    <p:extLst>
      <p:ext uri="{BB962C8B-B14F-4D97-AF65-F5344CB8AC3E}">
        <p14:creationId xmlns:p14="http://schemas.microsoft.com/office/powerpoint/2010/main" val="26875099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06A10-03D3-CE9E-59BB-20C50A4842C8}"/>
              </a:ext>
            </a:extLst>
          </p:cNvPr>
          <p:cNvSpPr>
            <a:spLocks noGrp="1"/>
          </p:cNvSpPr>
          <p:nvPr>
            <p:ph type="title" idx="4294967295"/>
          </p:nvPr>
        </p:nvSpPr>
        <p:spPr>
          <a:xfrm>
            <a:off x="489600" y="806400"/>
            <a:ext cx="9329195" cy="552666"/>
          </a:xfrm>
        </p:spPr>
        <p:txBody>
          <a:bodyPr>
            <a:normAutofit/>
          </a:bodyPr>
          <a:lstStyle/>
          <a:p>
            <a:pPr defTabSz="914400"/>
            <a:r>
              <a:rPr lang="en-US" sz="3200" b="0"/>
              <a:t>Low Dollar value procurement	</a:t>
            </a:r>
          </a:p>
        </p:txBody>
      </p:sp>
      <p:sp>
        <p:nvSpPr>
          <p:cNvPr id="3" name="Content Placeholder 2">
            <a:extLst>
              <a:ext uri="{FF2B5EF4-FFF2-40B4-BE49-F238E27FC236}">
                <a16:creationId xmlns:a16="http://schemas.microsoft.com/office/drawing/2014/main" id="{507E91D3-917B-285F-5BF0-AD16CBFB1818}"/>
              </a:ext>
            </a:extLst>
          </p:cNvPr>
          <p:cNvSpPr>
            <a:spLocks noGrp="1"/>
          </p:cNvSpPr>
          <p:nvPr>
            <p:ph idx="4294967295"/>
          </p:nvPr>
        </p:nvSpPr>
        <p:spPr>
          <a:xfrm>
            <a:off x="1591200" y="1389600"/>
            <a:ext cx="7058530" cy="3551238"/>
          </a:xfrm>
        </p:spPr>
        <p:txBody>
          <a:bodyPr>
            <a:noAutofit/>
          </a:bodyPr>
          <a:lstStyle/>
          <a:p>
            <a:pPr marL="252000" indent="-252000">
              <a:spcBef>
                <a:spcPts val="2200"/>
              </a:spcBef>
            </a:pPr>
            <a:r>
              <a:rPr lang="en-US" sz="1600" dirty="0">
                <a:latin typeface="Montserrat" pitchFamily="2" charset="77"/>
              </a:rPr>
              <a:t>Low Dollar contracts are below $25K for goods and below $40K for services </a:t>
            </a:r>
          </a:p>
          <a:p>
            <a:pPr marL="252000" indent="-252000">
              <a:spcBef>
                <a:spcPts val="2200"/>
              </a:spcBef>
            </a:pPr>
            <a:r>
              <a:rPr lang="en-US" sz="1600" dirty="0">
                <a:latin typeface="Montserrat" pitchFamily="2" charset="77"/>
              </a:rPr>
              <a:t>Most are awarded using a competitive process, but non-competitive approaches are used in some circumstances.</a:t>
            </a:r>
          </a:p>
          <a:p>
            <a:pPr marL="252000" indent="-252000">
              <a:spcBef>
                <a:spcPts val="2200"/>
              </a:spcBef>
            </a:pPr>
            <a:r>
              <a:rPr lang="en-US" sz="1600" dirty="0">
                <a:latin typeface="Montserrat" pitchFamily="2" charset="77"/>
              </a:rPr>
              <a:t>Sometimes contracts will be offered through networking, but this is challenging if there is an exhaustive list of potential clients</a:t>
            </a:r>
          </a:p>
          <a:p>
            <a:pPr marL="252000" indent="-252000">
              <a:spcBef>
                <a:spcPts val="2200"/>
              </a:spcBef>
            </a:pPr>
            <a:r>
              <a:rPr lang="en-US" sz="1600" dirty="0">
                <a:latin typeface="Montserrat" pitchFamily="2" charset="77"/>
              </a:rPr>
              <a:t>Suppliers may be identified through networks and research as well as various federal supplier registration systems.</a:t>
            </a:r>
          </a:p>
          <a:p>
            <a:pPr marL="252000" indent="-252000">
              <a:spcBef>
                <a:spcPts val="2200"/>
              </a:spcBef>
            </a:pPr>
            <a:endParaRPr lang="en-US" sz="1600" dirty="0">
              <a:latin typeface="Montserrat" pitchFamily="2" charset="77"/>
            </a:endParaRPr>
          </a:p>
        </p:txBody>
      </p:sp>
    </p:spTree>
    <p:extLst>
      <p:ext uri="{BB962C8B-B14F-4D97-AF65-F5344CB8AC3E}">
        <p14:creationId xmlns:p14="http://schemas.microsoft.com/office/powerpoint/2010/main" val="11262550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03930-92EF-58FE-D386-1AA2C196FD11}"/>
              </a:ext>
            </a:extLst>
          </p:cNvPr>
          <p:cNvSpPr>
            <a:spLocks noGrp="1"/>
          </p:cNvSpPr>
          <p:nvPr>
            <p:ph type="title" idx="4294967295"/>
          </p:nvPr>
        </p:nvSpPr>
        <p:spPr>
          <a:xfrm>
            <a:off x="489600" y="806400"/>
            <a:ext cx="11007524" cy="611502"/>
          </a:xfrm>
        </p:spPr>
        <p:txBody>
          <a:bodyPr>
            <a:normAutofit/>
          </a:bodyPr>
          <a:lstStyle/>
          <a:p>
            <a:pPr defTabSz="914400"/>
            <a:r>
              <a:rPr lang="en-US" sz="3200" b="0"/>
              <a:t>Non-Competitive procurement</a:t>
            </a:r>
          </a:p>
        </p:txBody>
      </p:sp>
      <p:sp>
        <p:nvSpPr>
          <p:cNvPr id="3" name="Content Placeholder 2">
            <a:extLst>
              <a:ext uri="{FF2B5EF4-FFF2-40B4-BE49-F238E27FC236}">
                <a16:creationId xmlns:a16="http://schemas.microsoft.com/office/drawing/2014/main" id="{9C86ACD2-D874-D57C-FD03-51010654659B}"/>
              </a:ext>
            </a:extLst>
          </p:cNvPr>
          <p:cNvSpPr>
            <a:spLocks noGrp="1"/>
          </p:cNvSpPr>
          <p:nvPr>
            <p:ph idx="4294967295"/>
          </p:nvPr>
        </p:nvSpPr>
        <p:spPr>
          <a:xfrm>
            <a:off x="1591200" y="1389600"/>
            <a:ext cx="7169741" cy="4929188"/>
          </a:xfrm>
        </p:spPr>
        <p:txBody>
          <a:bodyPr>
            <a:noAutofit/>
          </a:bodyPr>
          <a:lstStyle/>
          <a:p>
            <a:pPr marL="0" indent="0">
              <a:buNone/>
            </a:pPr>
            <a:r>
              <a:rPr lang="en-US" sz="1600" dirty="0">
                <a:latin typeface="Montserrat" pitchFamily="2" charset="77"/>
              </a:rPr>
              <a:t>Sole source (non-competitive) purchasing can only be undertaken in the following four circumstances:</a:t>
            </a:r>
          </a:p>
          <a:p>
            <a:r>
              <a:rPr lang="en-US" sz="1600" dirty="0">
                <a:latin typeface="Montserrat" pitchFamily="2" charset="77"/>
              </a:rPr>
              <a:t>Pressing Emergency: delays could harm public interest. </a:t>
            </a:r>
          </a:p>
          <a:p>
            <a:pPr lvl="1"/>
            <a:r>
              <a:rPr lang="en-US" sz="1600" dirty="0">
                <a:latin typeface="Montserrat" pitchFamily="2" charset="77"/>
              </a:rPr>
              <a:t>Example: boats needed for an emergency evacuation</a:t>
            </a:r>
          </a:p>
          <a:p>
            <a:r>
              <a:rPr lang="en-US" sz="1600" dirty="0">
                <a:latin typeface="Montserrat" pitchFamily="2" charset="77"/>
              </a:rPr>
              <a:t>Cost not exceeding $25,000: not cost-effective to compete</a:t>
            </a:r>
          </a:p>
          <a:p>
            <a:r>
              <a:rPr lang="en-US" sz="1600" dirty="0">
                <a:latin typeface="Montserrat" pitchFamily="2" charset="77"/>
              </a:rPr>
              <a:t>Not in Public Interest</a:t>
            </a:r>
          </a:p>
          <a:p>
            <a:pPr lvl="1"/>
            <a:r>
              <a:rPr lang="en-US" sz="1600" dirty="0">
                <a:latin typeface="Montserrat" pitchFamily="2" charset="77"/>
              </a:rPr>
              <a:t>Example: national security </a:t>
            </a:r>
          </a:p>
          <a:p>
            <a:r>
              <a:rPr lang="en-US" sz="1600" dirty="0">
                <a:latin typeface="Montserrat" pitchFamily="2" charset="77"/>
              </a:rPr>
              <a:t>One Known Supplier</a:t>
            </a:r>
          </a:p>
          <a:p>
            <a:pPr lvl="1"/>
            <a:r>
              <a:rPr lang="en-US" sz="1600" dirty="0">
                <a:latin typeface="Montserrat" pitchFamily="2" charset="77"/>
              </a:rPr>
              <a:t>Examples: copyright, license or patent </a:t>
            </a:r>
          </a:p>
          <a:p>
            <a:endParaRPr lang="en-US" sz="1600" dirty="0">
              <a:latin typeface="Montserrat" pitchFamily="2" charset="77"/>
            </a:endParaRPr>
          </a:p>
        </p:txBody>
      </p:sp>
    </p:spTree>
    <p:extLst>
      <p:ext uri="{BB962C8B-B14F-4D97-AF65-F5344CB8AC3E}">
        <p14:creationId xmlns:p14="http://schemas.microsoft.com/office/powerpoint/2010/main" val="23809792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6EAD0-283A-ACA0-B6A1-E2C15B6F41C2}"/>
              </a:ext>
            </a:extLst>
          </p:cNvPr>
          <p:cNvSpPr>
            <a:spLocks noGrp="1"/>
          </p:cNvSpPr>
          <p:nvPr>
            <p:ph type="title" idx="4294967295"/>
          </p:nvPr>
        </p:nvSpPr>
        <p:spPr>
          <a:xfrm>
            <a:off x="489600" y="806400"/>
            <a:ext cx="6229350" cy="662911"/>
          </a:xfrm>
        </p:spPr>
        <p:txBody>
          <a:bodyPr>
            <a:normAutofit/>
          </a:bodyPr>
          <a:lstStyle/>
          <a:p>
            <a:pPr defTabSz="914400"/>
            <a:r>
              <a:rPr lang="en-US" sz="3200" b="0"/>
              <a:t>Competitive procurement</a:t>
            </a:r>
          </a:p>
        </p:txBody>
      </p:sp>
      <p:sp>
        <p:nvSpPr>
          <p:cNvPr id="3" name="Content Placeholder 2">
            <a:extLst>
              <a:ext uri="{FF2B5EF4-FFF2-40B4-BE49-F238E27FC236}">
                <a16:creationId xmlns:a16="http://schemas.microsoft.com/office/drawing/2014/main" id="{C15C6793-776B-F0B8-9545-95FE838D26A9}"/>
              </a:ext>
            </a:extLst>
          </p:cNvPr>
          <p:cNvSpPr>
            <a:spLocks noGrp="1"/>
          </p:cNvSpPr>
          <p:nvPr>
            <p:ph idx="4294967295"/>
          </p:nvPr>
        </p:nvSpPr>
        <p:spPr>
          <a:xfrm>
            <a:off x="1591201" y="1469311"/>
            <a:ext cx="8949114" cy="4676846"/>
          </a:xfrm>
        </p:spPr>
        <p:txBody>
          <a:bodyPr>
            <a:normAutofit/>
          </a:bodyPr>
          <a:lstStyle/>
          <a:p>
            <a:pPr indent="0">
              <a:spcBef>
                <a:spcPts val="2200"/>
              </a:spcBef>
              <a:buNone/>
            </a:pPr>
            <a:r>
              <a:rPr lang="en-US" sz="1600" dirty="0">
                <a:latin typeface="Montserrat" pitchFamily="2" charset="77"/>
              </a:rPr>
              <a:t>Procurement over $25,000 for goods and $40,000 for services is done through the solicitation of bids and quotes from potential suppliers using a variety of methods.</a:t>
            </a:r>
          </a:p>
          <a:p>
            <a:pPr indent="0">
              <a:spcBef>
                <a:spcPts val="2200"/>
              </a:spcBef>
              <a:buNone/>
            </a:pPr>
            <a:r>
              <a:rPr lang="en-US" sz="1600" b="1" dirty="0">
                <a:latin typeface="Montserrat" pitchFamily="2" charset="77"/>
              </a:rPr>
              <a:t>The most common types are:</a:t>
            </a:r>
          </a:p>
          <a:p>
            <a:pPr marL="252000" lvl="1" indent="-252000">
              <a:lnSpc>
                <a:spcPct val="100000"/>
              </a:lnSpc>
              <a:spcBef>
                <a:spcPts val="2200"/>
              </a:spcBef>
            </a:pPr>
            <a:r>
              <a:rPr lang="en-US" sz="1600" dirty="0">
                <a:latin typeface="Montserrat" pitchFamily="2" charset="77"/>
              </a:rPr>
              <a:t>A Request for Proposal (RFP)</a:t>
            </a:r>
          </a:p>
          <a:p>
            <a:pPr marL="252000" lvl="3" indent="-252000">
              <a:lnSpc>
                <a:spcPct val="100000"/>
              </a:lnSpc>
              <a:spcBef>
                <a:spcPts val="2200"/>
              </a:spcBef>
            </a:pPr>
            <a:r>
              <a:rPr lang="en-US" sz="1600" dirty="0">
                <a:latin typeface="Montserrat" pitchFamily="2" charset="77"/>
              </a:rPr>
              <a:t>A Request for Standing Offer (RFSO)</a:t>
            </a:r>
          </a:p>
          <a:p>
            <a:pPr marL="252000" lvl="3" indent="-252000">
              <a:lnSpc>
                <a:spcPct val="100000"/>
              </a:lnSpc>
              <a:spcBef>
                <a:spcPts val="2200"/>
              </a:spcBef>
            </a:pPr>
            <a:r>
              <a:rPr lang="en-US" sz="1600" dirty="0">
                <a:latin typeface="Montserrat" pitchFamily="2" charset="77"/>
              </a:rPr>
              <a:t>A Request for Supply Arrangement (RFSA)</a:t>
            </a:r>
          </a:p>
          <a:p>
            <a:pPr marL="252000" lvl="2" indent="-252000">
              <a:lnSpc>
                <a:spcPct val="100000"/>
              </a:lnSpc>
              <a:spcBef>
                <a:spcPts val="2200"/>
              </a:spcBef>
            </a:pPr>
            <a:r>
              <a:rPr lang="en-US" sz="1600" dirty="0">
                <a:latin typeface="Montserrat" pitchFamily="2" charset="77"/>
              </a:rPr>
              <a:t>The contract notice will indicate the method of procurement being used and will outline the solicitation documents.</a:t>
            </a:r>
          </a:p>
          <a:p>
            <a:pPr marL="252000" indent="-252000">
              <a:spcBef>
                <a:spcPts val="2200"/>
              </a:spcBef>
            </a:pPr>
            <a:endParaRPr lang="en-US" sz="1600" dirty="0">
              <a:latin typeface="Montserrat" pitchFamily="2" charset="77"/>
            </a:endParaRPr>
          </a:p>
        </p:txBody>
      </p:sp>
    </p:spTree>
    <p:extLst>
      <p:ext uri="{BB962C8B-B14F-4D97-AF65-F5344CB8AC3E}">
        <p14:creationId xmlns:p14="http://schemas.microsoft.com/office/powerpoint/2010/main" val="9557126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5EEFE3-C8CB-0A3C-3C3F-D186ED098DDA}"/>
              </a:ext>
            </a:extLst>
          </p:cNvPr>
          <p:cNvSpPr>
            <a:spLocks noGrp="1"/>
          </p:cNvSpPr>
          <p:nvPr>
            <p:ph type="title" idx="4294967295"/>
          </p:nvPr>
        </p:nvSpPr>
        <p:spPr>
          <a:xfrm>
            <a:off x="489600" y="806400"/>
            <a:ext cx="8280610" cy="521176"/>
          </a:xfrm>
        </p:spPr>
        <p:txBody>
          <a:bodyPr>
            <a:noAutofit/>
          </a:bodyPr>
          <a:lstStyle/>
          <a:p>
            <a:pPr defTabSz="914400"/>
            <a:r>
              <a:rPr lang="en-US" sz="3200" b="0"/>
              <a:t>Procurement Phases </a:t>
            </a:r>
          </a:p>
        </p:txBody>
      </p:sp>
      <p:sp>
        <p:nvSpPr>
          <p:cNvPr id="3" name="TextBox 2">
            <a:extLst>
              <a:ext uri="{FF2B5EF4-FFF2-40B4-BE49-F238E27FC236}">
                <a16:creationId xmlns:a16="http://schemas.microsoft.com/office/drawing/2014/main" id="{56AE24C6-B1B3-CF7B-3165-5752527B2357}"/>
              </a:ext>
            </a:extLst>
          </p:cNvPr>
          <p:cNvSpPr txBox="1"/>
          <p:nvPr/>
        </p:nvSpPr>
        <p:spPr>
          <a:xfrm>
            <a:off x="458276" y="1339988"/>
            <a:ext cx="9912437" cy="338554"/>
          </a:xfrm>
          <a:prstGeom prst="rect">
            <a:avLst/>
          </a:prstGeom>
          <a:noFill/>
          <a:ln>
            <a:solidFill>
              <a:schemeClr val="bg1"/>
            </a:solidFill>
          </a:ln>
        </p:spPr>
        <p:txBody>
          <a:bodyPr wrap="square" rtlCol="0">
            <a:spAutoFit/>
          </a:bodyPr>
          <a:lstStyle/>
          <a:p>
            <a:r>
              <a:rPr lang="en-US" sz="1600" b="1" dirty="0">
                <a:latin typeface="Montserrat" pitchFamily="2" charset="77"/>
              </a:rPr>
              <a:t>Contracts go through the following process from beginning to end. </a:t>
            </a:r>
          </a:p>
        </p:txBody>
      </p:sp>
      <p:sp>
        <p:nvSpPr>
          <p:cNvPr id="29" name="TextBox 28">
            <a:extLst>
              <a:ext uri="{FF2B5EF4-FFF2-40B4-BE49-F238E27FC236}">
                <a16:creationId xmlns:a16="http://schemas.microsoft.com/office/drawing/2014/main" id="{6E2E92EE-C2FF-D869-00A9-0AF5AF46B524}"/>
              </a:ext>
            </a:extLst>
          </p:cNvPr>
          <p:cNvSpPr txBox="1"/>
          <p:nvPr/>
        </p:nvSpPr>
        <p:spPr>
          <a:xfrm>
            <a:off x="1591200" y="1865870"/>
            <a:ext cx="8280610" cy="2920864"/>
          </a:xfrm>
          <a:prstGeom prst="rect">
            <a:avLst/>
          </a:prstGeom>
          <a:noFill/>
        </p:spPr>
        <p:txBody>
          <a:bodyPr wrap="square" rtlCol="0">
            <a:spAutoFit/>
          </a:bodyPr>
          <a:lstStyle/>
          <a:p>
            <a:pPr lvl="0">
              <a:lnSpc>
                <a:spcPct val="150000"/>
              </a:lnSpc>
            </a:pPr>
            <a:r>
              <a:rPr lang="en-US" sz="1600" b="1" u="none" dirty="0">
                <a:latin typeface="Montserrat" pitchFamily="2" charset="77"/>
              </a:rPr>
              <a:t>Pre-contract phase:</a:t>
            </a:r>
          </a:p>
          <a:p>
            <a:pPr lvl="1">
              <a:lnSpc>
                <a:spcPct val="150000"/>
              </a:lnSpc>
            </a:pPr>
            <a:r>
              <a:rPr lang="en-US" sz="1600" dirty="0">
                <a:latin typeface="Montserrat" pitchFamily="2" charset="77"/>
              </a:rPr>
              <a:t>when the </a:t>
            </a:r>
            <a:r>
              <a:rPr lang="en-US" sz="1600" b="1" dirty="0">
                <a:latin typeface="Montserrat" pitchFamily="2" charset="77"/>
              </a:rPr>
              <a:t>planning</a:t>
            </a:r>
            <a:r>
              <a:rPr lang="en-US" sz="1600" dirty="0">
                <a:latin typeface="Montserrat" pitchFamily="2" charset="77"/>
              </a:rPr>
              <a:t> happens before a contracting opportunity is posted</a:t>
            </a:r>
          </a:p>
          <a:p>
            <a:pPr lvl="1">
              <a:lnSpc>
                <a:spcPct val="150000"/>
              </a:lnSpc>
            </a:pPr>
            <a:r>
              <a:rPr lang="en-US" sz="1600" dirty="0">
                <a:latin typeface="Montserrat" pitchFamily="2" charset="77"/>
              </a:rPr>
              <a:t>Defining what is needed and how to get it</a:t>
            </a:r>
          </a:p>
          <a:p>
            <a:pPr lvl="0">
              <a:lnSpc>
                <a:spcPct val="150000"/>
              </a:lnSpc>
              <a:spcBef>
                <a:spcPts val="2200"/>
              </a:spcBef>
            </a:pPr>
            <a:r>
              <a:rPr lang="en-US" sz="1600" b="1" u="none" dirty="0">
                <a:latin typeface="Montserrat" pitchFamily="2" charset="77"/>
              </a:rPr>
              <a:t>Contracting phase:</a:t>
            </a:r>
          </a:p>
          <a:p>
            <a:pPr lvl="1">
              <a:lnSpc>
                <a:spcPct val="150000"/>
              </a:lnSpc>
            </a:pPr>
            <a:r>
              <a:rPr lang="en-US" sz="1600" dirty="0">
                <a:latin typeface="Montserrat" pitchFamily="2" charset="77"/>
              </a:rPr>
              <a:t>the contract is </a:t>
            </a:r>
            <a:r>
              <a:rPr lang="en-US" sz="1600" b="1" dirty="0">
                <a:latin typeface="Montserrat" pitchFamily="2" charset="77"/>
              </a:rPr>
              <a:t>bid on and awarded</a:t>
            </a:r>
            <a:endParaRPr lang="en-US" sz="1600" dirty="0">
              <a:latin typeface="Montserrat" pitchFamily="2" charset="77"/>
            </a:endParaRPr>
          </a:p>
          <a:p>
            <a:pPr lvl="1">
              <a:lnSpc>
                <a:spcPct val="150000"/>
              </a:lnSpc>
            </a:pPr>
            <a:r>
              <a:rPr lang="en-US" sz="1600" dirty="0">
                <a:latin typeface="Montserrat" pitchFamily="2" charset="77"/>
              </a:rPr>
              <a:t>Inviting bids (offers) from potential suppliers, evaluation of bids, selection of a winning bid, and providing feedback to unsuccessful bidders.</a:t>
            </a:r>
            <a:endParaRPr lang="en-US" sz="1600" dirty="0"/>
          </a:p>
        </p:txBody>
      </p:sp>
    </p:spTree>
    <p:extLst>
      <p:ext uri="{BB962C8B-B14F-4D97-AF65-F5344CB8AC3E}">
        <p14:creationId xmlns:p14="http://schemas.microsoft.com/office/powerpoint/2010/main" val="30894692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626FFC-5670-F5DA-CA0A-E12BB1D7334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A553DC-8644-ACA9-7C7E-CB4829D2F5C2}"/>
              </a:ext>
            </a:extLst>
          </p:cNvPr>
          <p:cNvSpPr>
            <a:spLocks noGrp="1"/>
          </p:cNvSpPr>
          <p:nvPr>
            <p:ph type="title" idx="4294967295"/>
          </p:nvPr>
        </p:nvSpPr>
        <p:spPr>
          <a:xfrm>
            <a:off x="489600" y="806400"/>
            <a:ext cx="8280610" cy="521176"/>
          </a:xfrm>
        </p:spPr>
        <p:txBody>
          <a:bodyPr>
            <a:noAutofit/>
          </a:bodyPr>
          <a:lstStyle/>
          <a:p>
            <a:pPr defTabSz="914400"/>
            <a:r>
              <a:rPr lang="en-US" sz="3200" b="0" dirty="0"/>
              <a:t>Procurement Phases </a:t>
            </a:r>
            <a:r>
              <a:rPr lang="en-US" sz="2800" b="0" dirty="0">
                <a:latin typeface="Montserrat" pitchFamily="2" charset="77"/>
              </a:rPr>
              <a:t>(continued)</a:t>
            </a:r>
            <a:r>
              <a:rPr lang="en-US" sz="3200" b="0" dirty="0"/>
              <a:t> </a:t>
            </a:r>
          </a:p>
        </p:txBody>
      </p:sp>
      <p:sp>
        <p:nvSpPr>
          <p:cNvPr id="3" name="TextBox 2">
            <a:extLst>
              <a:ext uri="{FF2B5EF4-FFF2-40B4-BE49-F238E27FC236}">
                <a16:creationId xmlns:a16="http://schemas.microsoft.com/office/drawing/2014/main" id="{3204AFE8-142A-6C41-9CB3-9151DA34A1AE}"/>
              </a:ext>
            </a:extLst>
          </p:cNvPr>
          <p:cNvSpPr txBox="1"/>
          <p:nvPr/>
        </p:nvSpPr>
        <p:spPr>
          <a:xfrm>
            <a:off x="458276" y="1339988"/>
            <a:ext cx="9912437" cy="338554"/>
          </a:xfrm>
          <a:prstGeom prst="rect">
            <a:avLst/>
          </a:prstGeom>
          <a:noFill/>
          <a:ln>
            <a:solidFill>
              <a:schemeClr val="bg1"/>
            </a:solidFill>
          </a:ln>
        </p:spPr>
        <p:txBody>
          <a:bodyPr wrap="square" rtlCol="0">
            <a:spAutoFit/>
          </a:bodyPr>
          <a:lstStyle/>
          <a:p>
            <a:r>
              <a:rPr lang="en-US" sz="1600" b="1" dirty="0">
                <a:latin typeface="Montserrat" pitchFamily="2" charset="77"/>
              </a:rPr>
              <a:t>Contracts go through the following process from beginning to end. </a:t>
            </a:r>
          </a:p>
        </p:txBody>
      </p:sp>
      <p:sp>
        <p:nvSpPr>
          <p:cNvPr id="29" name="TextBox 28">
            <a:extLst>
              <a:ext uri="{FF2B5EF4-FFF2-40B4-BE49-F238E27FC236}">
                <a16:creationId xmlns:a16="http://schemas.microsoft.com/office/drawing/2014/main" id="{D991C745-5A2F-14EA-F60D-3960E4769AEB}"/>
              </a:ext>
            </a:extLst>
          </p:cNvPr>
          <p:cNvSpPr txBox="1"/>
          <p:nvPr/>
        </p:nvSpPr>
        <p:spPr>
          <a:xfrm>
            <a:off x="1591199" y="1865870"/>
            <a:ext cx="8479557" cy="3660297"/>
          </a:xfrm>
          <a:prstGeom prst="rect">
            <a:avLst/>
          </a:prstGeom>
          <a:noFill/>
        </p:spPr>
        <p:txBody>
          <a:bodyPr wrap="square" rtlCol="0">
            <a:spAutoFit/>
          </a:bodyPr>
          <a:lstStyle/>
          <a:p>
            <a:pPr lvl="0">
              <a:lnSpc>
                <a:spcPct val="150000"/>
              </a:lnSpc>
            </a:pPr>
            <a:r>
              <a:rPr lang="en-US" sz="1600" b="1" u="none" dirty="0">
                <a:latin typeface="Montserrat" pitchFamily="2" charset="77"/>
              </a:rPr>
              <a:t>Contract administration:</a:t>
            </a:r>
          </a:p>
          <a:p>
            <a:pPr lvl="1">
              <a:lnSpc>
                <a:spcPct val="150000"/>
              </a:lnSpc>
            </a:pPr>
            <a:r>
              <a:rPr lang="en-US" sz="1600" dirty="0">
                <a:latin typeface="Montserrat" pitchFamily="2" charset="77"/>
              </a:rPr>
              <a:t>the contract is </a:t>
            </a:r>
            <a:r>
              <a:rPr lang="en-US" sz="1600" b="1" dirty="0">
                <a:latin typeface="Montserrat" pitchFamily="2" charset="77"/>
              </a:rPr>
              <a:t>managed and monitored</a:t>
            </a:r>
            <a:endParaRPr lang="en-US" sz="1600" dirty="0">
              <a:latin typeface="Montserrat" pitchFamily="2" charset="77"/>
            </a:endParaRPr>
          </a:p>
          <a:p>
            <a:pPr lvl="1">
              <a:lnSpc>
                <a:spcPct val="150000"/>
              </a:lnSpc>
            </a:pPr>
            <a:r>
              <a:rPr lang="en-US" sz="1600" dirty="0">
                <a:latin typeface="Montserrat" pitchFamily="2" charset="77"/>
              </a:rPr>
              <a:t>Monitoring the progress of the contract, ensuring that deliveries are on schedule, making payments, monitoring optional periods or quantities, etc.</a:t>
            </a:r>
          </a:p>
          <a:p>
            <a:pPr lvl="0">
              <a:lnSpc>
                <a:spcPct val="150000"/>
              </a:lnSpc>
              <a:spcBef>
                <a:spcPts val="2200"/>
              </a:spcBef>
            </a:pPr>
            <a:r>
              <a:rPr lang="en-US" sz="1600" b="1" u="none" dirty="0">
                <a:latin typeface="Montserrat" pitchFamily="2" charset="77"/>
              </a:rPr>
              <a:t>Post-contract phase:</a:t>
            </a:r>
          </a:p>
          <a:p>
            <a:pPr lvl="1">
              <a:lnSpc>
                <a:spcPct val="150000"/>
              </a:lnSpc>
            </a:pPr>
            <a:r>
              <a:rPr lang="en-US" sz="1600" dirty="0">
                <a:latin typeface="Montserrat" pitchFamily="2" charset="77"/>
              </a:rPr>
              <a:t>the </a:t>
            </a:r>
            <a:r>
              <a:rPr lang="en-US" sz="1600" b="1" dirty="0">
                <a:latin typeface="Montserrat" pitchFamily="2" charset="77"/>
              </a:rPr>
              <a:t>final actions </a:t>
            </a:r>
            <a:r>
              <a:rPr lang="en-US" sz="1600" dirty="0">
                <a:latin typeface="Montserrat" pitchFamily="2" charset="77"/>
              </a:rPr>
              <a:t>and file closeout </a:t>
            </a:r>
          </a:p>
          <a:p>
            <a:pPr lvl="1">
              <a:lnSpc>
                <a:spcPct val="150000"/>
              </a:lnSpc>
            </a:pPr>
            <a:r>
              <a:rPr lang="en-US" sz="1600" dirty="0">
                <a:latin typeface="Montserrat" pitchFamily="2" charset="77"/>
              </a:rPr>
              <a:t>The work is done, payments have been made, issues have been resolved, and contract requirements have all been met, etc.</a:t>
            </a:r>
          </a:p>
          <a:p>
            <a:pPr>
              <a:lnSpc>
                <a:spcPct val="150000"/>
              </a:lnSpc>
            </a:pPr>
            <a:endParaRPr lang="en-US" sz="1600" dirty="0"/>
          </a:p>
        </p:txBody>
      </p:sp>
    </p:spTree>
    <p:extLst>
      <p:ext uri="{BB962C8B-B14F-4D97-AF65-F5344CB8AC3E}">
        <p14:creationId xmlns:p14="http://schemas.microsoft.com/office/powerpoint/2010/main" val="40759490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7E361-67B4-91ED-A233-B3C9443FD4A2}"/>
              </a:ext>
            </a:extLst>
          </p:cNvPr>
          <p:cNvSpPr>
            <a:spLocks noGrp="1"/>
          </p:cNvSpPr>
          <p:nvPr>
            <p:ph type="title" idx="4294967295"/>
          </p:nvPr>
        </p:nvSpPr>
        <p:spPr>
          <a:xfrm>
            <a:off x="489600" y="806400"/>
            <a:ext cx="9572263" cy="587022"/>
          </a:xfrm>
        </p:spPr>
        <p:txBody>
          <a:bodyPr>
            <a:normAutofit/>
          </a:bodyPr>
          <a:lstStyle/>
          <a:p>
            <a:pPr defTabSz="914400"/>
            <a:r>
              <a:rPr lang="en-US" sz="3200" b="0"/>
              <a:t>Contracting Phase</a:t>
            </a:r>
          </a:p>
        </p:txBody>
      </p:sp>
      <p:grpSp>
        <p:nvGrpSpPr>
          <p:cNvPr id="4" name="Group 3">
            <a:extLst>
              <a:ext uri="{FF2B5EF4-FFF2-40B4-BE49-F238E27FC236}">
                <a16:creationId xmlns:a16="http://schemas.microsoft.com/office/drawing/2014/main" id="{1E9B0517-412A-6FE5-7F84-6DED6FC77B2D}"/>
              </a:ext>
            </a:extLst>
          </p:cNvPr>
          <p:cNvGrpSpPr/>
          <p:nvPr/>
        </p:nvGrpSpPr>
        <p:grpSpPr>
          <a:xfrm>
            <a:off x="848853" y="3142763"/>
            <a:ext cx="10147054" cy="805117"/>
            <a:chOff x="830136" y="5762069"/>
            <a:chExt cx="10147054" cy="805117"/>
          </a:xfrm>
          <a:solidFill>
            <a:schemeClr val="tx1">
              <a:lumMod val="65000"/>
              <a:lumOff val="35000"/>
            </a:schemeClr>
          </a:solidFill>
        </p:grpSpPr>
        <p:sp>
          <p:nvSpPr>
            <p:cNvPr id="5" name="Rectangle: Rounded Corners 4">
              <a:extLst>
                <a:ext uri="{FF2B5EF4-FFF2-40B4-BE49-F238E27FC236}">
                  <a16:creationId xmlns:a16="http://schemas.microsoft.com/office/drawing/2014/main" id="{5270C649-53D5-44E1-D008-D157CD2E5503}"/>
                </a:ext>
              </a:extLst>
            </p:cNvPr>
            <p:cNvSpPr/>
            <p:nvPr/>
          </p:nvSpPr>
          <p:spPr>
            <a:xfrm>
              <a:off x="830136" y="5762069"/>
              <a:ext cx="1205948" cy="805117"/>
            </a:xfrm>
            <a:prstGeom prst="roundRect">
              <a:avLst/>
            </a:prstGeom>
            <a:grpFill/>
            <a:ln>
              <a:solidFill>
                <a:srgbClr val="2323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Montserrat" pitchFamily="2" charset="77"/>
                </a:rPr>
                <a:t>Contract</a:t>
              </a:r>
            </a:p>
            <a:p>
              <a:pPr algn="ctr"/>
              <a:r>
                <a:rPr lang="en-US" sz="1600" b="1" dirty="0">
                  <a:latin typeface="Montserrat" pitchFamily="2" charset="77"/>
                </a:rPr>
                <a:t>Notice Posted</a:t>
              </a:r>
            </a:p>
          </p:txBody>
        </p:sp>
        <p:sp>
          <p:nvSpPr>
            <p:cNvPr id="6" name="Rectangle: Rounded Corners 5">
              <a:extLst>
                <a:ext uri="{FF2B5EF4-FFF2-40B4-BE49-F238E27FC236}">
                  <a16:creationId xmlns:a16="http://schemas.microsoft.com/office/drawing/2014/main" id="{95B39568-A124-5BC4-ED36-75B0CF444F2F}"/>
                </a:ext>
              </a:extLst>
            </p:cNvPr>
            <p:cNvSpPr/>
            <p:nvPr/>
          </p:nvSpPr>
          <p:spPr>
            <a:xfrm>
              <a:off x="3558712" y="5882490"/>
              <a:ext cx="1457740" cy="684696"/>
            </a:xfrm>
            <a:prstGeom prst="roundRect">
              <a:avLst/>
            </a:prstGeom>
            <a:grpFill/>
            <a:ln>
              <a:solidFill>
                <a:srgbClr val="2323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latin typeface="Montserrat" pitchFamily="2" charset="77"/>
                </a:rPr>
                <a:t>Bids Submitted</a:t>
              </a:r>
            </a:p>
          </p:txBody>
        </p:sp>
        <p:sp>
          <p:nvSpPr>
            <p:cNvPr id="7" name="Rectangle: Rounded Corners 6">
              <a:extLst>
                <a:ext uri="{FF2B5EF4-FFF2-40B4-BE49-F238E27FC236}">
                  <a16:creationId xmlns:a16="http://schemas.microsoft.com/office/drawing/2014/main" id="{DE191DE6-75CA-72FD-445D-A2AB3AE4FE6E}"/>
                </a:ext>
              </a:extLst>
            </p:cNvPr>
            <p:cNvSpPr/>
            <p:nvPr/>
          </p:nvSpPr>
          <p:spPr>
            <a:xfrm>
              <a:off x="6539081" y="5882490"/>
              <a:ext cx="1457740" cy="684696"/>
            </a:xfrm>
            <a:prstGeom prst="roundRect">
              <a:avLst/>
            </a:prstGeom>
            <a:grpFill/>
            <a:ln>
              <a:solidFill>
                <a:srgbClr val="2323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latin typeface="Montserrat" pitchFamily="2" charset="77"/>
                </a:rPr>
                <a:t>Bids Evaluated</a:t>
              </a:r>
            </a:p>
          </p:txBody>
        </p:sp>
        <p:sp>
          <p:nvSpPr>
            <p:cNvPr id="8" name="Rectangle: Rounded Corners 7">
              <a:extLst>
                <a:ext uri="{FF2B5EF4-FFF2-40B4-BE49-F238E27FC236}">
                  <a16:creationId xmlns:a16="http://schemas.microsoft.com/office/drawing/2014/main" id="{4081D2DF-B0A4-2110-46E7-5B7EE098DE28}"/>
                </a:ext>
              </a:extLst>
            </p:cNvPr>
            <p:cNvSpPr/>
            <p:nvPr/>
          </p:nvSpPr>
          <p:spPr>
            <a:xfrm>
              <a:off x="9519450" y="5882490"/>
              <a:ext cx="1457740" cy="684696"/>
            </a:xfrm>
            <a:prstGeom prst="roundRect">
              <a:avLst/>
            </a:prstGeom>
            <a:grpFill/>
            <a:ln>
              <a:solidFill>
                <a:srgbClr val="2323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latin typeface="Montserrat" pitchFamily="2" charset="77"/>
                </a:rPr>
                <a:t>Winner Selected</a:t>
              </a:r>
            </a:p>
          </p:txBody>
        </p:sp>
        <p:sp>
          <p:nvSpPr>
            <p:cNvPr id="9" name="Arrow: Right 8">
              <a:extLst>
                <a:ext uri="{FF2B5EF4-FFF2-40B4-BE49-F238E27FC236}">
                  <a16:creationId xmlns:a16="http://schemas.microsoft.com/office/drawing/2014/main" id="{1DBC5EE9-983B-932B-B255-2DC8ABA2CE7B}"/>
                </a:ext>
              </a:extLst>
            </p:cNvPr>
            <p:cNvSpPr/>
            <p:nvPr/>
          </p:nvSpPr>
          <p:spPr>
            <a:xfrm>
              <a:off x="2252870" y="6042991"/>
              <a:ext cx="1007165" cy="304800"/>
            </a:xfrm>
            <a:prstGeom prst="rightArrow">
              <a:avLst/>
            </a:prstGeom>
            <a:grpFill/>
            <a:ln>
              <a:solidFill>
                <a:srgbClr val="2323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latin typeface="Montserrat" pitchFamily="2" charset="77"/>
              </a:endParaRPr>
            </a:p>
          </p:txBody>
        </p:sp>
        <p:sp>
          <p:nvSpPr>
            <p:cNvPr id="10" name="Arrow: Right 9">
              <a:extLst>
                <a:ext uri="{FF2B5EF4-FFF2-40B4-BE49-F238E27FC236}">
                  <a16:creationId xmlns:a16="http://schemas.microsoft.com/office/drawing/2014/main" id="{BF71607C-17F9-7D8A-D4FC-834699E24B8E}"/>
                </a:ext>
              </a:extLst>
            </p:cNvPr>
            <p:cNvSpPr/>
            <p:nvPr/>
          </p:nvSpPr>
          <p:spPr>
            <a:xfrm>
              <a:off x="5274184" y="6080719"/>
              <a:ext cx="1007165" cy="304800"/>
            </a:xfrm>
            <a:prstGeom prst="rightArrow">
              <a:avLst/>
            </a:prstGeom>
            <a:grpFill/>
            <a:ln>
              <a:solidFill>
                <a:srgbClr val="2323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latin typeface="Montserrat" pitchFamily="2" charset="77"/>
              </a:endParaRPr>
            </a:p>
          </p:txBody>
        </p:sp>
        <p:sp>
          <p:nvSpPr>
            <p:cNvPr id="11" name="Arrow: Right 10">
              <a:extLst>
                <a:ext uri="{FF2B5EF4-FFF2-40B4-BE49-F238E27FC236}">
                  <a16:creationId xmlns:a16="http://schemas.microsoft.com/office/drawing/2014/main" id="{9C28980D-24AE-66DA-993A-F6682453AC5A}"/>
                </a:ext>
              </a:extLst>
            </p:cNvPr>
            <p:cNvSpPr/>
            <p:nvPr/>
          </p:nvSpPr>
          <p:spPr>
            <a:xfrm>
              <a:off x="8254553" y="6042991"/>
              <a:ext cx="1007165" cy="304800"/>
            </a:xfrm>
            <a:prstGeom prst="rightArrow">
              <a:avLst/>
            </a:prstGeom>
            <a:grpFill/>
            <a:ln>
              <a:solidFill>
                <a:srgbClr val="2323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latin typeface="Montserrat" pitchFamily="2" charset="77"/>
              </a:endParaRPr>
            </a:p>
          </p:txBody>
        </p:sp>
      </p:grpSp>
      <p:sp>
        <p:nvSpPr>
          <p:cNvPr id="3" name="TextBox 2">
            <a:extLst>
              <a:ext uri="{FF2B5EF4-FFF2-40B4-BE49-F238E27FC236}">
                <a16:creationId xmlns:a16="http://schemas.microsoft.com/office/drawing/2014/main" id="{8ACF5406-84C6-90F9-98A7-E4049FE6C6B5}"/>
              </a:ext>
            </a:extLst>
          </p:cNvPr>
          <p:cNvSpPr txBox="1"/>
          <p:nvPr/>
        </p:nvSpPr>
        <p:spPr>
          <a:xfrm>
            <a:off x="1591200" y="1468546"/>
            <a:ext cx="5185615" cy="584775"/>
          </a:xfrm>
          <a:prstGeom prst="rect">
            <a:avLst/>
          </a:prstGeom>
          <a:noFill/>
          <a:ln>
            <a:solidFill>
              <a:schemeClr val="bg1"/>
            </a:solidFill>
          </a:ln>
        </p:spPr>
        <p:txBody>
          <a:bodyPr wrap="square" rtlCol="0">
            <a:spAutoFit/>
          </a:bodyPr>
          <a:lstStyle/>
          <a:p>
            <a:r>
              <a:rPr lang="en-US" sz="1600" dirty="0">
                <a:latin typeface="Montserrat" pitchFamily="2" charset="77"/>
              </a:rPr>
              <a:t>The competition happens in step 2 (previous slide # 13) and follows these phases.   </a:t>
            </a:r>
          </a:p>
        </p:txBody>
      </p:sp>
    </p:spTree>
    <p:extLst>
      <p:ext uri="{BB962C8B-B14F-4D97-AF65-F5344CB8AC3E}">
        <p14:creationId xmlns:p14="http://schemas.microsoft.com/office/powerpoint/2010/main" val="6211066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CA4318D-46BB-4520-E86D-A7332D42B370}"/>
              </a:ext>
            </a:extLst>
          </p:cNvPr>
          <p:cNvSpPr>
            <a:spLocks noGrp="1"/>
          </p:cNvSpPr>
          <p:nvPr>
            <p:ph type="title" idx="4294967295"/>
          </p:nvPr>
        </p:nvSpPr>
        <p:spPr>
          <a:xfrm>
            <a:off x="489600" y="806400"/>
            <a:ext cx="8055980" cy="580839"/>
          </a:xfrm>
        </p:spPr>
        <p:txBody>
          <a:bodyPr>
            <a:normAutofit/>
          </a:bodyPr>
          <a:lstStyle/>
          <a:p>
            <a:pPr defTabSz="914400"/>
            <a:r>
              <a:rPr lang="en-US" sz="3200" b="0"/>
              <a:t>Digital Procurement </a:t>
            </a:r>
          </a:p>
        </p:txBody>
      </p:sp>
      <p:sp>
        <p:nvSpPr>
          <p:cNvPr id="5" name="Text Placeholder 4">
            <a:extLst>
              <a:ext uri="{FF2B5EF4-FFF2-40B4-BE49-F238E27FC236}">
                <a16:creationId xmlns:a16="http://schemas.microsoft.com/office/drawing/2014/main" id="{50B0FC6E-DE78-F52B-AD0A-30AB8447572E}"/>
              </a:ext>
            </a:extLst>
          </p:cNvPr>
          <p:cNvSpPr>
            <a:spLocks noGrp="1"/>
          </p:cNvSpPr>
          <p:nvPr>
            <p:ph type="body" idx="4294967295"/>
          </p:nvPr>
        </p:nvSpPr>
        <p:spPr>
          <a:xfrm>
            <a:off x="1591200" y="1389600"/>
            <a:ext cx="3883477" cy="1500449"/>
          </a:xfrm>
        </p:spPr>
        <p:txBody>
          <a:bodyPr>
            <a:noAutofit/>
          </a:bodyPr>
          <a:lstStyle/>
          <a:p>
            <a:pPr indent="0">
              <a:buNone/>
            </a:pPr>
            <a:r>
              <a:rPr lang="en-US" sz="1600" dirty="0">
                <a:latin typeface="Montserrat" pitchFamily="2" charset="77"/>
              </a:rPr>
              <a:t>The government of Canada is moving to “procurement” online — it’s becoming easier than ever to find and win contracts!  </a:t>
            </a:r>
          </a:p>
        </p:txBody>
      </p:sp>
      <p:pic>
        <p:nvPicPr>
          <p:cNvPr id="2" name="Picture Placeholder 8">
            <a:extLst>
              <a:ext uri="{FF2B5EF4-FFF2-40B4-BE49-F238E27FC236}">
                <a16:creationId xmlns:a16="http://schemas.microsoft.com/office/drawing/2014/main" id="{F3D9BF5E-D076-D653-A0A4-AACE248ABC71}"/>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6096000" y="1597152"/>
            <a:ext cx="5539409" cy="4371049"/>
          </a:xfrm>
          <a:prstGeom prst="roundRect">
            <a:avLst>
              <a:gd name="adj" fmla="val 8594"/>
            </a:avLst>
          </a:prstGeom>
          <a:solidFill>
            <a:srgbClr val="FFFFFF">
              <a:shade val="85000"/>
            </a:srgbClr>
          </a:solidFill>
          <a:ln>
            <a:noFill/>
          </a:ln>
          <a:effectLst/>
        </p:spPr>
      </p:pic>
    </p:spTree>
    <p:extLst>
      <p:ext uri="{BB962C8B-B14F-4D97-AF65-F5344CB8AC3E}">
        <p14:creationId xmlns:p14="http://schemas.microsoft.com/office/powerpoint/2010/main" val="20360638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D5205-1D27-E597-5F1F-4EF2E2E74F38}"/>
              </a:ext>
            </a:extLst>
          </p:cNvPr>
          <p:cNvSpPr>
            <a:spLocks noGrp="1"/>
          </p:cNvSpPr>
          <p:nvPr>
            <p:ph type="title" idx="4294967295"/>
          </p:nvPr>
        </p:nvSpPr>
        <p:spPr>
          <a:xfrm>
            <a:off x="489600" y="806400"/>
            <a:ext cx="6229350" cy="1325562"/>
          </a:xfrm>
        </p:spPr>
        <p:txBody>
          <a:bodyPr>
            <a:normAutofit/>
          </a:bodyPr>
          <a:lstStyle/>
          <a:p>
            <a:pPr defTabSz="914400"/>
            <a:r>
              <a:rPr lang="en-US" sz="3200" b="0" dirty="0"/>
              <a:t>Government Electronic Tendering Service (GETS)</a:t>
            </a:r>
          </a:p>
        </p:txBody>
      </p:sp>
      <p:sp>
        <p:nvSpPr>
          <p:cNvPr id="3" name="Content Placeholder 2">
            <a:extLst>
              <a:ext uri="{FF2B5EF4-FFF2-40B4-BE49-F238E27FC236}">
                <a16:creationId xmlns:a16="http://schemas.microsoft.com/office/drawing/2014/main" id="{4DC807AB-78AF-9869-FABD-0D0F04B7D7D4}"/>
              </a:ext>
            </a:extLst>
          </p:cNvPr>
          <p:cNvSpPr>
            <a:spLocks noGrp="1"/>
          </p:cNvSpPr>
          <p:nvPr>
            <p:ph idx="4294967295"/>
          </p:nvPr>
        </p:nvSpPr>
        <p:spPr>
          <a:xfrm>
            <a:off x="1591200" y="2018763"/>
            <a:ext cx="9171535" cy="3549806"/>
          </a:xfrm>
        </p:spPr>
        <p:txBody>
          <a:bodyPr>
            <a:normAutofit/>
          </a:bodyPr>
          <a:lstStyle/>
          <a:p>
            <a:pPr marL="252000" indent="-252000">
              <a:spcBef>
                <a:spcPts val="2200"/>
              </a:spcBef>
            </a:pPr>
            <a:r>
              <a:rPr lang="en-US" sz="1600" dirty="0">
                <a:latin typeface="Montserrat" pitchFamily="2" charset="77"/>
              </a:rPr>
              <a:t>The official source suppliers should rely on to find Government of Canada contracts.</a:t>
            </a:r>
          </a:p>
          <a:p>
            <a:pPr marL="252000" indent="-252000">
              <a:spcBef>
                <a:spcPts val="2200"/>
              </a:spcBef>
            </a:pPr>
            <a:r>
              <a:rPr lang="en-US" sz="1600" dirty="0">
                <a:latin typeface="Montserrat" pitchFamily="2" charset="77"/>
              </a:rPr>
              <a:t>Suppliers (businesses) can use </a:t>
            </a:r>
            <a:r>
              <a:rPr lang="en-US" sz="1600" dirty="0">
                <a:latin typeface="Montserrat" pitchFamily="2" charset="77"/>
                <a:hlinkClick r:id="rId2"/>
              </a:rPr>
              <a:t>GETS</a:t>
            </a:r>
            <a:r>
              <a:rPr lang="en-US" sz="1600" dirty="0">
                <a:latin typeface="Montserrat" pitchFamily="2" charset="77"/>
              </a:rPr>
              <a:t> to view and access bid solicitations and search for bid opportunities. </a:t>
            </a:r>
          </a:p>
          <a:p>
            <a:pPr marL="252000" indent="-252000">
              <a:spcBef>
                <a:spcPts val="2200"/>
              </a:spcBef>
            </a:pPr>
            <a:r>
              <a:rPr lang="en-US" sz="1600" dirty="0">
                <a:latin typeface="Montserrat" pitchFamily="2" charset="77"/>
              </a:rPr>
              <a:t>Easy to navigate and search for new contract opportunities as well as past contract awards.</a:t>
            </a:r>
          </a:p>
          <a:p>
            <a:pPr marL="252000" indent="-252000">
              <a:spcBef>
                <a:spcPts val="2200"/>
              </a:spcBef>
            </a:pPr>
            <a:r>
              <a:rPr lang="en-US" sz="1600" dirty="0">
                <a:latin typeface="Montserrat" pitchFamily="2" charset="77"/>
              </a:rPr>
              <a:t>Federal departments and agencies use GETS to advertise their requirements. </a:t>
            </a:r>
          </a:p>
          <a:p>
            <a:pPr marL="252000" indent="-252000">
              <a:spcBef>
                <a:spcPts val="2200"/>
              </a:spcBef>
            </a:pPr>
            <a:endParaRPr lang="en-US" sz="1600" dirty="0">
              <a:latin typeface="Montserrat" pitchFamily="2" charset="77"/>
            </a:endParaRPr>
          </a:p>
        </p:txBody>
      </p:sp>
    </p:spTree>
    <p:extLst>
      <p:ext uri="{BB962C8B-B14F-4D97-AF65-F5344CB8AC3E}">
        <p14:creationId xmlns:p14="http://schemas.microsoft.com/office/powerpoint/2010/main" val="680278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27B3F-B96D-C9A5-6790-804D2DAAB2E1}"/>
              </a:ext>
            </a:extLst>
          </p:cNvPr>
          <p:cNvSpPr>
            <a:spLocks noGrp="1"/>
          </p:cNvSpPr>
          <p:nvPr>
            <p:ph type="title" idx="4294967295"/>
          </p:nvPr>
        </p:nvSpPr>
        <p:spPr>
          <a:xfrm>
            <a:off x="439838" y="806400"/>
            <a:ext cx="6204029" cy="497586"/>
          </a:xfrm>
        </p:spPr>
        <p:txBody>
          <a:bodyPr>
            <a:normAutofit fontScale="90000"/>
          </a:bodyPr>
          <a:lstStyle/>
          <a:p>
            <a:pPr defTabSz="914400"/>
            <a:r>
              <a:rPr lang="en-US" sz="3200" b="0"/>
              <a:t>CanadaBuys.Canada.ca </a:t>
            </a:r>
          </a:p>
        </p:txBody>
      </p:sp>
      <p:sp>
        <p:nvSpPr>
          <p:cNvPr id="3" name="Content Placeholder 2">
            <a:extLst>
              <a:ext uri="{FF2B5EF4-FFF2-40B4-BE49-F238E27FC236}">
                <a16:creationId xmlns:a16="http://schemas.microsoft.com/office/drawing/2014/main" id="{73B9754B-4153-BC0C-DB00-3AA10BF18F49}"/>
              </a:ext>
            </a:extLst>
          </p:cNvPr>
          <p:cNvSpPr>
            <a:spLocks noGrp="1"/>
          </p:cNvSpPr>
          <p:nvPr>
            <p:ph sz="half" idx="4294967295"/>
          </p:nvPr>
        </p:nvSpPr>
        <p:spPr>
          <a:xfrm>
            <a:off x="1591200" y="1389600"/>
            <a:ext cx="9282746" cy="3978275"/>
          </a:xfrm>
        </p:spPr>
        <p:txBody>
          <a:bodyPr>
            <a:noAutofit/>
          </a:bodyPr>
          <a:lstStyle/>
          <a:p>
            <a:pPr marL="252000" indent="-252000">
              <a:spcBef>
                <a:spcPts val="2200"/>
              </a:spcBef>
            </a:pPr>
            <a:r>
              <a:rPr lang="en-US" sz="1600" dirty="0">
                <a:latin typeface="Montserrat" pitchFamily="2" charset="77"/>
              </a:rPr>
              <a:t>Canada Buys is the source for government procurement information. The website is where federal government departments and agencies post their requirements online</a:t>
            </a:r>
          </a:p>
          <a:p>
            <a:pPr marL="252000" indent="-252000">
              <a:spcBef>
                <a:spcPts val="2200"/>
              </a:spcBef>
            </a:pPr>
            <a:r>
              <a:rPr lang="en-US" sz="1600" dirty="0">
                <a:latin typeface="Montserrat" pitchFamily="2" charset="77"/>
              </a:rPr>
              <a:t>Search for government contracts and contract history using plain language and filters.</a:t>
            </a:r>
          </a:p>
          <a:p>
            <a:pPr marL="252000" indent="-252000">
              <a:spcBef>
                <a:spcPts val="2200"/>
              </a:spcBef>
            </a:pPr>
            <a:r>
              <a:rPr lang="en-US" sz="1600" dirty="0">
                <a:latin typeface="Montserrat" pitchFamily="2" charset="77"/>
              </a:rPr>
              <a:t>Find data for any contracts, previous contracts, or current standing offers and supply arrangements.</a:t>
            </a:r>
          </a:p>
          <a:p>
            <a:pPr marL="252000" indent="-252000">
              <a:spcBef>
                <a:spcPts val="2200"/>
              </a:spcBef>
            </a:pPr>
            <a:r>
              <a:rPr lang="en-US" sz="1600" dirty="0">
                <a:latin typeface="Montserrat" pitchFamily="2" charset="77"/>
              </a:rPr>
              <a:t>Save your search and subscribe for updates by email or web feeds.</a:t>
            </a:r>
          </a:p>
          <a:p>
            <a:pPr marL="252000" indent="-252000">
              <a:spcBef>
                <a:spcPts val="2200"/>
              </a:spcBef>
            </a:pPr>
            <a:r>
              <a:rPr lang="en-US" sz="1600" dirty="0">
                <a:latin typeface="Montserrat" pitchFamily="2" charset="77"/>
              </a:rPr>
              <a:t>Register in the electronic procurement solution.</a:t>
            </a:r>
          </a:p>
          <a:p>
            <a:pPr marL="252000" indent="-252000">
              <a:spcBef>
                <a:spcPts val="2200"/>
              </a:spcBef>
            </a:pPr>
            <a:endParaRPr lang="en-US" sz="1600" dirty="0">
              <a:latin typeface="Montserrat" pitchFamily="2" charset="77"/>
            </a:endParaRPr>
          </a:p>
        </p:txBody>
      </p:sp>
    </p:spTree>
    <p:extLst>
      <p:ext uri="{BB962C8B-B14F-4D97-AF65-F5344CB8AC3E}">
        <p14:creationId xmlns:p14="http://schemas.microsoft.com/office/powerpoint/2010/main" val="23914466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C5ED93C-B183-72B9-461E-6AEAE9D18CEA}"/>
              </a:ext>
            </a:extLst>
          </p:cNvPr>
          <p:cNvSpPr txBox="1"/>
          <p:nvPr/>
        </p:nvSpPr>
        <p:spPr>
          <a:xfrm>
            <a:off x="487680" y="806400"/>
            <a:ext cx="6096000" cy="584775"/>
          </a:xfrm>
          <a:prstGeom prst="rect">
            <a:avLst/>
          </a:prstGeom>
          <a:noFill/>
        </p:spPr>
        <p:txBody>
          <a:bodyPr wrap="square">
            <a:noAutofit/>
          </a:bodyPr>
          <a:lstStyle/>
          <a:p>
            <a:r>
              <a:rPr lang="en-US" sz="3200" dirty="0">
                <a:solidFill>
                  <a:schemeClr val="tx1">
                    <a:lumMod val="65000"/>
                    <a:lumOff val="35000"/>
                  </a:schemeClr>
                </a:solidFill>
                <a:latin typeface="Montserrat ExtraBold" pitchFamily="2" charset="77"/>
              </a:rPr>
              <a:t>Topics Covered</a:t>
            </a:r>
          </a:p>
        </p:txBody>
      </p:sp>
      <p:sp>
        <p:nvSpPr>
          <p:cNvPr id="6" name="TextBox 5">
            <a:extLst>
              <a:ext uri="{FF2B5EF4-FFF2-40B4-BE49-F238E27FC236}">
                <a16:creationId xmlns:a16="http://schemas.microsoft.com/office/drawing/2014/main" id="{188AB3DE-419A-F17E-1E86-5EF204A5926A}"/>
              </a:ext>
            </a:extLst>
          </p:cNvPr>
          <p:cNvSpPr txBox="1"/>
          <p:nvPr/>
        </p:nvSpPr>
        <p:spPr>
          <a:xfrm>
            <a:off x="1591200" y="1389600"/>
            <a:ext cx="10172604" cy="3046476"/>
          </a:xfrm>
          <a:prstGeom prst="rect">
            <a:avLst/>
          </a:prstGeom>
          <a:noFill/>
        </p:spPr>
        <p:txBody>
          <a:bodyPr wrap="square" numCol="2" spcCol="720000">
            <a:noAutofit/>
          </a:bodyPr>
          <a:lstStyle/>
          <a:p>
            <a:pPr marL="252000" indent="-252000">
              <a:lnSpc>
                <a:spcPct val="200000"/>
              </a:lnSpc>
              <a:buFont typeface="Arial" panose="020B0604020202020204" pitchFamily="34" charset="0"/>
              <a:buChar char="•"/>
            </a:pPr>
            <a:r>
              <a:rPr lang="en-US" sz="1600" dirty="0">
                <a:latin typeface="Montserrat" pitchFamily="2" charset="77"/>
              </a:rPr>
              <a:t>The Benefits of Government  Procurement </a:t>
            </a:r>
          </a:p>
          <a:p>
            <a:pPr marL="252000" indent="-252000">
              <a:lnSpc>
                <a:spcPct val="200000"/>
              </a:lnSpc>
              <a:buFont typeface="Arial" panose="020B0604020202020204" pitchFamily="34" charset="0"/>
              <a:buChar char="•"/>
            </a:pPr>
            <a:r>
              <a:rPr lang="en-US" sz="1600" dirty="0">
                <a:latin typeface="Montserrat" pitchFamily="2" charset="77"/>
              </a:rPr>
              <a:t>Procurement Strategy for Indigenous Businesses (PSIB)</a:t>
            </a:r>
          </a:p>
          <a:p>
            <a:pPr marL="252000" indent="-252000">
              <a:lnSpc>
                <a:spcPct val="200000"/>
              </a:lnSpc>
              <a:buFont typeface="Arial" panose="020B0604020202020204" pitchFamily="34" charset="0"/>
              <a:buChar char="•"/>
            </a:pPr>
            <a:r>
              <a:rPr lang="en-US" sz="1600" dirty="0">
                <a:latin typeface="Montserrat" pitchFamily="2" charset="77"/>
              </a:rPr>
              <a:t>Finding Opportunities </a:t>
            </a:r>
          </a:p>
          <a:p>
            <a:pPr marL="252000" indent="-252000">
              <a:lnSpc>
                <a:spcPct val="200000"/>
              </a:lnSpc>
              <a:buFont typeface="Arial" panose="020B0604020202020204" pitchFamily="34" charset="0"/>
              <a:buChar char="•"/>
            </a:pPr>
            <a:r>
              <a:rPr lang="en-US" sz="1600" dirty="0">
                <a:latin typeface="Montserrat" pitchFamily="2" charset="77"/>
              </a:rPr>
              <a:t>Building Networks </a:t>
            </a:r>
          </a:p>
          <a:p>
            <a:pPr marL="252000" indent="-252000">
              <a:lnSpc>
                <a:spcPct val="200000"/>
              </a:lnSpc>
              <a:buFont typeface="Arial" panose="020B0604020202020204" pitchFamily="34" charset="0"/>
              <a:buChar char="•"/>
            </a:pPr>
            <a:r>
              <a:rPr lang="en-US" sz="1600" dirty="0">
                <a:latin typeface="Montserrat" pitchFamily="2" charset="77"/>
              </a:rPr>
              <a:t>Low Dollar value procurement	</a:t>
            </a:r>
          </a:p>
          <a:p>
            <a:pPr marL="252000" indent="-252000">
              <a:lnSpc>
                <a:spcPct val="200000"/>
              </a:lnSpc>
              <a:buFont typeface="Arial" panose="020B0604020202020204" pitchFamily="34" charset="0"/>
              <a:buChar char="•"/>
            </a:pPr>
            <a:r>
              <a:rPr lang="en-US" sz="1600" dirty="0">
                <a:latin typeface="Montserrat" pitchFamily="2" charset="77"/>
              </a:rPr>
              <a:t>Non-Competitive Procurement</a:t>
            </a:r>
          </a:p>
          <a:p>
            <a:pPr marL="252000" indent="-252000">
              <a:lnSpc>
                <a:spcPct val="200000"/>
              </a:lnSpc>
              <a:buFont typeface="Arial" panose="020B0604020202020204" pitchFamily="34" charset="0"/>
              <a:buChar char="•"/>
            </a:pPr>
            <a:r>
              <a:rPr lang="en-US" sz="1600" dirty="0">
                <a:latin typeface="Montserrat" pitchFamily="2" charset="77"/>
              </a:rPr>
              <a:t>Competitive Procurement</a:t>
            </a:r>
          </a:p>
          <a:p>
            <a:pPr marL="252000" indent="-252000">
              <a:lnSpc>
                <a:spcPct val="200000"/>
              </a:lnSpc>
              <a:buFont typeface="Arial" panose="020B0604020202020204" pitchFamily="34" charset="0"/>
              <a:buChar char="•"/>
            </a:pPr>
            <a:r>
              <a:rPr lang="en-US" sz="1600" dirty="0">
                <a:latin typeface="Montserrat" pitchFamily="2" charset="77"/>
              </a:rPr>
              <a:t>Procurement Phases</a:t>
            </a:r>
          </a:p>
          <a:p>
            <a:pPr marL="252000" indent="-252000">
              <a:lnSpc>
                <a:spcPct val="200000"/>
              </a:lnSpc>
              <a:buFont typeface="Arial" panose="020B0604020202020204" pitchFamily="34" charset="0"/>
              <a:buChar char="•"/>
            </a:pPr>
            <a:r>
              <a:rPr lang="en-US" sz="1600" dirty="0">
                <a:latin typeface="Montserrat" pitchFamily="2" charset="77"/>
              </a:rPr>
              <a:t>Digital Procurement </a:t>
            </a:r>
          </a:p>
          <a:p>
            <a:pPr marL="252000" indent="-252000">
              <a:lnSpc>
                <a:spcPct val="200000"/>
              </a:lnSpc>
              <a:buFont typeface="Arial" panose="020B0604020202020204" pitchFamily="34" charset="0"/>
              <a:buChar char="•"/>
            </a:pPr>
            <a:r>
              <a:rPr lang="en-US" sz="1600" dirty="0">
                <a:latin typeface="Montserrat" pitchFamily="2" charset="77"/>
              </a:rPr>
              <a:t>Supplier Registration</a:t>
            </a:r>
          </a:p>
          <a:p>
            <a:pPr marL="252000" indent="-252000">
              <a:lnSpc>
                <a:spcPct val="200000"/>
              </a:lnSpc>
              <a:buFont typeface="Arial" panose="020B0604020202020204" pitchFamily="34" charset="0"/>
              <a:buChar char="•"/>
            </a:pPr>
            <a:r>
              <a:rPr lang="en-US" sz="1600" dirty="0">
                <a:latin typeface="Montserrat" pitchFamily="2" charset="77"/>
              </a:rPr>
              <a:t>Benefits to Joining the Indigenous Business Directory</a:t>
            </a:r>
          </a:p>
          <a:p>
            <a:pPr marL="252000" indent="-252000">
              <a:lnSpc>
                <a:spcPct val="200000"/>
              </a:lnSpc>
              <a:buFont typeface="Arial" panose="020B0604020202020204" pitchFamily="34" charset="0"/>
              <a:buChar char="•"/>
            </a:pPr>
            <a:r>
              <a:rPr lang="en-US" sz="1600" dirty="0">
                <a:latin typeface="Montserrat" pitchFamily="2" charset="77"/>
              </a:rPr>
              <a:t>Next Steps &amp; Resources  </a:t>
            </a:r>
          </a:p>
        </p:txBody>
      </p:sp>
    </p:spTree>
    <p:extLst>
      <p:ext uri="{BB962C8B-B14F-4D97-AF65-F5344CB8AC3E}">
        <p14:creationId xmlns:p14="http://schemas.microsoft.com/office/powerpoint/2010/main" val="441400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500"/>
                                  </p:stCondLst>
                                  <p:childTnLst>
                                    <p:set>
                                      <p:cBhvr>
                                        <p:cTn id="9" dur="1" fill="hold">
                                          <p:stCondLst>
                                            <p:cond delay="0"/>
                                          </p:stCondLst>
                                        </p:cTn>
                                        <p:tgtEl>
                                          <p:spTgt spid="6">
                                            <p:txEl>
                                              <p:pRg st="1" end="1"/>
                                            </p:txEl>
                                          </p:spTgt>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50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grpId="0" nodeType="afterEffect">
                                  <p:stCondLst>
                                    <p:cond delay="500"/>
                                  </p:stCondLst>
                                  <p:childTnLst>
                                    <p:set>
                                      <p:cBhvr>
                                        <p:cTn id="15" dur="1" fill="hold">
                                          <p:stCondLst>
                                            <p:cond delay="0"/>
                                          </p:stCondLst>
                                        </p:cTn>
                                        <p:tgtEl>
                                          <p:spTgt spid="6">
                                            <p:txEl>
                                              <p:pRg st="3" end="3"/>
                                            </p:txEl>
                                          </p:spTgt>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grpId="0" nodeType="afterEffect">
                                  <p:stCondLst>
                                    <p:cond delay="50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par>
                          <p:cTn id="19" fill="hold">
                            <p:stCondLst>
                              <p:cond delay="2500"/>
                            </p:stCondLst>
                            <p:childTnLst>
                              <p:par>
                                <p:cTn id="20" presetID="1" presetClass="entr" presetSubtype="0" fill="hold" grpId="0" nodeType="afterEffect">
                                  <p:stCondLst>
                                    <p:cond delay="500"/>
                                  </p:stCondLst>
                                  <p:childTnLst>
                                    <p:set>
                                      <p:cBhvr>
                                        <p:cTn id="21" dur="1" fill="hold">
                                          <p:stCondLst>
                                            <p:cond delay="0"/>
                                          </p:stCondLst>
                                        </p:cTn>
                                        <p:tgtEl>
                                          <p:spTgt spid="6">
                                            <p:txEl>
                                              <p:pRg st="5" end="5"/>
                                            </p:txEl>
                                          </p:spTgt>
                                        </p:tgtEl>
                                        <p:attrNameLst>
                                          <p:attrName>style.visibility</p:attrName>
                                        </p:attrNameLst>
                                      </p:cBhvr>
                                      <p:to>
                                        <p:strVal val="visible"/>
                                      </p:to>
                                    </p:set>
                                  </p:childTnLst>
                                </p:cTn>
                              </p:par>
                            </p:childTnLst>
                          </p:cTn>
                        </p:par>
                        <p:par>
                          <p:cTn id="22" fill="hold">
                            <p:stCondLst>
                              <p:cond delay="3000"/>
                            </p:stCondLst>
                            <p:childTnLst>
                              <p:par>
                                <p:cTn id="23" presetID="1" presetClass="entr" presetSubtype="0" fill="hold" grpId="0" nodeType="afterEffect">
                                  <p:stCondLst>
                                    <p:cond delay="500"/>
                                  </p:stCondLst>
                                  <p:childTnLst>
                                    <p:set>
                                      <p:cBhvr>
                                        <p:cTn id="24" dur="1" fill="hold">
                                          <p:stCondLst>
                                            <p:cond delay="0"/>
                                          </p:stCondLst>
                                        </p:cTn>
                                        <p:tgtEl>
                                          <p:spTgt spid="6">
                                            <p:txEl>
                                              <p:pRg st="6" end="6"/>
                                            </p:txEl>
                                          </p:spTgt>
                                        </p:tgtEl>
                                        <p:attrNameLst>
                                          <p:attrName>style.visibility</p:attrName>
                                        </p:attrNameLst>
                                      </p:cBhvr>
                                      <p:to>
                                        <p:strVal val="visible"/>
                                      </p:to>
                                    </p:set>
                                  </p:childTnLst>
                                </p:cTn>
                              </p:par>
                            </p:childTnLst>
                          </p:cTn>
                        </p:par>
                        <p:par>
                          <p:cTn id="25" fill="hold">
                            <p:stCondLst>
                              <p:cond delay="3500"/>
                            </p:stCondLst>
                            <p:childTnLst>
                              <p:par>
                                <p:cTn id="26" presetID="1" presetClass="entr" presetSubtype="0" fill="hold" grpId="0" nodeType="afterEffect">
                                  <p:stCondLst>
                                    <p:cond delay="500"/>
                                  </p:stCondLst>
                                  <p:childTnLst>
                                    <p:set>
                                      <p:cBhvr>
                                        <p:cTn id="27" dur="1" fill="hold">
                                          <p:stCondLst>
                                            <p:cond delay="0"/>
                                          </p:stCondLst>
                                        </p:cTn>
                                        <p:tgtEl>
                                          <p:spTgt spid="6">
                                            <p:txEl>
                                              <p:pRg st="7" end="7"/>
                                            </p:txEl>
                                          </p:spTgt>
                                        </p:tgtEl>
                                        <p:attrNameLst>
                                          <p:attrName>style.visibility</p:attrName>
                                        </p:attrNameLst>
                                      </p:cBhvr>
                                      <p:to>
                                        <p:strVal val="visible"/>
                                      </p:to>
                                    </p:set>
                                  </p:childTnLst>
                                </p:cTn>
                              </p:par>
                            </p:childTnLst>
                          </p:cTn>
                        </p:par>
                        <p:par>
                          <p:cTn id="28" fill="hold">
                            <p:stCondLst>
                              <p:cond delay="4000"/>
                            </p:stCondLst>
                            <p:childTnLst>
                              <p:par>
                                <p:cTn id="29" presetID="1" presetClass="entr" presetSubtype="0" fill="hold" grpId="0" nodeType="afterEffect">
                                  <p:stCondLst>
                                    <p:cond delay="500"/>
                                  </p:stCondLst>
                                  <p:childTnLst>
                                    <p:set>
                                      <p:cBhvr>
                                        <p:cTn id="30" dur="1" fill="hold">
                                          <p:stCondLst>
                                            <p:cond delay="0"/>
                                          </p:stCondLst>
                                        </p:cTn>
                                        <p:tgtEl>
                                          <p:spTgt spid="6">
                                            <p:txEl>
                                              <p:pRg st="8" end="8"/>
                                            </p:txEl>
                                          </p:spTgt>
                                        </p:tgtEl>
                                        <p:attrNameLst>
                                          <p:attrName>style.visibility</p:attrName>
                                        </p:attrNameLst>
                                      </p:cBhvr>
                                      <p:to>
                                        <p:strVal val="visible"/>
                                      </p:to>
                                    </p:set>
                                  </p:childTnLst>
                                </p:cTn>
                              </p:par>
                            </p:childTnLst>
                          </p:cTn>
                        </p:par>
                        <p:par>
                          <p:cTn id="31" fill="hold">
                            <p:stCondLst>
                              <p:cond delay="4500"/>
                            </p:stCondLst>
                            <p:childTnLst>
                              <p:par>
                                <p:cTn id="32" presetID="1" presetClass="entr" presetSubtype="0" fill="hold" grpId="0" nodeType="afterEffect">
                                  <p:stCondLst>
                                    <p:cond delay="500"/>
                                  </p:stCondLst>
                                  <p:childTnLst>
                                    <p:set>
                                      <p:cBhvr>
                                        <p:cTn id="33" dur="1" fill="hold">
                                          <p:stCondLst>
                                            <p:cond delay="0"/>
                                          </p:stCondLst>
                                        </p:cTn>
                                        <p:tgtEl>
                                          <p:spTgt spid="6">
                                            <p:txEl>
                                              <p:pRg st="9" end="9"/>
                                            </p:txEl>
                                          </p:spTgt>
                                        </p:tgtEl>
                                        <p:attrNameLst>
                                          <p:attrName>style.visibility</p:attrName>
                                        </p:attrNameLst>
                                      </p:cBhvr>
                                      <p:to>
                                        <p:strVal val="visible"/>
                                      </p:to>
                                    </p:set>
                                  </p:childTnLst>
                                </p:cTn>
                              </p:par>
                            </p:childTnLst>
                          </p:cTn>
                        </p:par>
                        <p:par>
                          <p:cTn id="34" fill="hold">
                            <p:stCondLst>
                              <p:cond delay="5000"/>
                            </p:stCondLst>
                            <p:childTnLst>
                              <p:par>
                                <p:cTn id="35" presetID="1" presetClass="entr" presetSubtype="0" fill="hold" grpId="0" nodeType="afterEffect">
                                  <p:stCondLst>
                                    <p:cond delay="500"/>
                                  </p:stCondLst>
                                  <p:childTnLst>
                                    <p:set>
                                      <p:cBhvr>
                                        <p:cTn id="36" dur="1" fill="hold">
                                          <p:stCondLst>
                                            <p:cond delay="0"/>
                                          </p:stCondLst>
                                        </p:cTn>
                                        <p:tgtEl>
                                          <p:spTgt spid="6">
                                            <p:txEl>
                                              <p:pRg st="10" end="10"/>
                                            </p:txEl>
                                          </p:spTgt>
                                        </p:tgtEl>
                                        <p:attrNameLst>
                                          <p:attrName>style.visibility</p:attrName>
                                        </p:attrNameLst>
                                      </p:cBhvr>
                                      <p:to>
                                        <p:strVal val="visible"/>
                                      </p:to>
                                    </p:set>
                                  </p:childTnLst>
                                </p:cTn>
                              </p:par>
                            </p:childTnLst>
                          </p:cTn>
                        </p:par>
                        <p:par>
                          <p:cTn id="37" fill="hold">
                            <p:stCondLst>
                              <p:cond delay="5500"/>
                            </p:stCondLst>
                            <p:childTnLst>
                              <p:par>
                                <p:cTn id="38" presetID="1" presetClass="entr" presetSubtype="0" fill="hold" grpId="0" nodeType="afterEffect">
                                  <p:stCondLst>
                                    <p:cond delay="500"/>
                                  </p:stCondLst>
                                  <p:childTnLst>
                                    <p:set>
                                      <p:cBhvr>
                                        <p:cTn id="39" dur="1" fill="hold">
                                          <p:stCondLst>
                                            <p:cond delay="0"/>
                                          </p:stCondLst>
                                        </p:cTn>
                                        <p:tgtEl>
                                          <p:spTgt spid="6">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D85EA64-D342-7409-960F-826AF4D7B69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00615" y="822605"/>
            <a:ext cx="6231183" cy="5046854"/>
          </a:xfrm>
          <a:prstGeom prst="rect">
            <a:avLst/>
          </a:prstGeom>
          <a:ln w="0">
            <a:noFill/>
          </a:ln>
        </p:spPr>
      </p:pic>
    </p:spTree>
    <p:extLst>
      <p:ext uri="{BB962C8B-B14F-4D97-AF65-F5344CB8AC3E}">
        <p14:creationId xmlns:p14="http://schemas.microsoft.com/office/powerpoint/2010/main" val="5170404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1B3E1C-4CF9-6EA4-DF5A-33FA0B17B51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DE537CA-E3E5-1029-BB1D-59F43E3963A2}"/>
              </a:ext>
            </a:extLst>
          </p:cNvPr>
          <p:cNvSpPr>
            <a:spLocks noGrp="1"/>
          </p:cNvSpPr>
          <p:nvPr>
            <p:ph type="title" idx="4294967295"/>
          </p:nvPr>
        </p:nvSpPr>
        <p:spPr>
          <a:xfrm>
            <a:off x="439838" y="806400"/>
            <a:ext cx="6204029" cy="497586"/>
          </a:xfrm>
        </p:spPr>
        <p:txBody>
          <a:bodyPr>
            <a:normAutofit fontScale="90000"/>
          </a:bodyPr>
          <a:lstStyle/>
          <a:p>
            <a:r>
              <a:rPr lang="en-US" sz="3200" dirty="0" err="1">
                <a:solidFill>
                  <a:schemeClr val="tx1">
                    <a:lumMod val="65000"/>
                    <a:lumOff val="35000"/>
                  </a:schemeClr>
                </a:solidFill>
                <a:latin typeface="Montserrat ExtraBold" pitchFamily="2" charset="77"/>
                <a:ea typeface="+mn-ea"/>
                <a:cs typeface="+mn-cs"/>
              </a:rPr>
              <a:t>BuyAndSell.gc.ca</a:t>
            </a:r>
            <a:r>
              <a:rPr lang="en-US" sz="3200" dirty="0">
                <a:solidFill>
                  <a:schemeClr val="tx1">
                    <a:lumMod val="65000"/>
                    <a:lumOff val="35000"/>
                  </a:schemeClr>
                </a:solidFill>
                <a:latin typeface="Montserrat ExtraBold" pitchFamily="2" charset="77"/>
                <a:ea typeface="+mn-ea"/>
                <a:cs typeface="+mn-cs"/>
              </a:rPr>
              <a:t> </a:t>
            </a:r>
          </a:p>
        </p:txBody>
      </p:sp>
      <p:sp>
        <p:nvSpPr>
          <p:cNvPr id="3" name="Content Placeholder 2">
            <a:extLst>
              <a:ext uri="{FF2B5EF4-FFF2-40B4-BE49-F238E27FC236}">
                <a16:creationId xmlns:a16="http://schemas.microsoft.com/office/drawing/2014/main" id="{2680D361-1DDB-3394-F772-BDC88B8EFD96}"/>
              </a:ext>
            </a:extLst>
          </p:cNvPr>
          <p:cNvSpPr>
            <a:spLocks noGrp="1"/>
          </p:cNvSpPr>
          <p:nvPr>
            <p:ph sz="half" idx="4294967295"/>
          </p:nvPr>
        </p:nvSpPr>
        <p:spPr>
          <a:xfrm>
            <a:off x="1591200" y="1389600"/>
            <a:ext cx="9060324" cy="3978275"/>
          </a:xfrm>
        </p:spPr>
        <p:txBody>
          <a:bodyPr>
            <a:noAutofit/>
          </a:bodyPr>
          <a:lstStyle/>
          <a:p>
            <a:pPr indent="0">
              <a:lnSpc>
                <a:spcPct val="100000"/>
              </a:lnSpc>
              <a:spcBef>
                <a:spcPts val="2200"/>
              </a:spcBef>
              <a:buNone/>
            </a:pPr>
            <a:r>
              <a:rPr lang="en-US" sz="1600" b="1" dirty="0">
                <a:latin typeface="Montserrat" pitchFamily="2" charset="77"/>
              </a:rPr>
              <a:t>Your source for detailed procurement information, including:</a:t>
            </a:r>
          </a:p>
          <a:p>
            <a:pPr marL="252000" lvl="1" indent="-252000">
              <a:lnSpc>
                <a:spcPct val="100000"/>
              </a:lnSpc>
              <a:spcBef>
                <a:spcPts val="2200"/>
              </a:spcBef>
            </a:pPr>
            <a:r>
              <a:rPr lang="en-US" sz="1600" dirty="0">
                <a:latin typeface="Montserrat" pitchFamily="2" charset="77"/>
              </a:rPr>
              <a:t>How to register as a supplier</a:t>
            </a:r>
          </a:p>
          <a:p>
            <a:pPr marL="252000" lvl="1" indent="-252000">
              <a:lnSpc>
                <a:spcPct val="100000"/>
              </a:lnSpc>
              <a:spcBef>
                <a:spcPts val="2200"/>
              </a:spcBef>
            </a:pPr>
            <a:r>
              <a:rPr lang="en-US" sz="1600" dirty="0">
                <a:latin typeface="Montserrat" pitchFamily="2" charset="77"/>
              </a:rPr>
              <a:t>Procurement policies and guidelines</a:t>
            </a:r>
          </a:p>
          <a:p>
            <a:pPr marL="252000" lvl="1" indent="-252000">
              <a:lnSpc>
                <a:spcPct val="100000"/>
              </a:lnSpc>
              <a:spcBef>
                <a:spcPts val="2200"/>
              </a:spcBef>
            </a:pPr>
            <a:r>
              <a:rPr lang="en-US" sz="1600" dirty="0">
                <a:latin typeface="Montserrat" pitchFamily="2" charset="77"/>
              </a:rPr>
              <a:t>Key procurement contacts in departments and agencies</a:t>
            </a:r>
          </a:p>
          <a:p>
            <a:pPr marL="252000" lvl="1" indent="-252000">
              <a:lnSpc>
                <a:spcPct val="100000"/>
              </a:lnSpc>
              <a:spcBef>
                <a:spcPts val="2200"/>
              </a:spcBef>
            </a:pPr>
            <a:r>
              <a:rPr lang="en-US" sz="1600" dirty="0">
                <a:latin typeface="Montserrat" pitchFamily="2" charset="77"/>
              </a:rPr>
              <a:t>Procurement initiatives and programs</a:t>
            </a:r>
          </a:p>
          <a:p>
            <a:pPr marL="252000" lvl="1" indent="-252000">
              <a:lnSpc>
                <a:spcPct val="100000"/>
              </a:lnSpc>
              <a:spcBef>
                <a:spcPts val="2200"/>
              </a:spcBef>
            </a:pPr>
            <a:r>
              <a:rPr lang="en-US" sz="1600" dirty="0">
                <a:latin typeface="Montserrat" pitchFamily="2" charset="77"/>
              </a:rPr>
              <a:t>Upcoming events and seminars</a:t>
            </a:r>
          </a:p>
          <a:p>
            <a:pPr marL="252000" lvl="1" indent="-252000">
              <a:lnSpc>
                <a:spcPct val="100000"/>
              </a:lnSpc>
              <a:spcBef>
                <a:spcPts val="2200"/>
              </a:spcBef>
            </a:pPr>
            <a:r>
              <a:rPr lang="en-US" sz="1600" dirty="0">
                <a:latin typeface="Montserrat" pitchFamily="2" charset="77"/>
              </a:rPr>
              <a:t>Procurement applications</a:t>
            </a:r>
          </a:p>
          <a:p>
            <a:pPr indent="0">
              <a:lnSpc>
                <a:spcPct val="100000"/>
              </a:lnSpc>
              <a:spcBef>
                <a:spcPts val="2200"/>
              </a:spcBef>
              <a:buNone/>
            </a:pPr>
            <a:r>
              <a:rPr lang="en-US" sz="1600" b="1" dirty="0">
                <a:latin typeface="Montserrat" pitchFamily="2" charset="77"/>
              </a:rPr>
              <a:t>NOTE: </a:t>
            </a:r>
            <a:r>
              <a:rPr lang="en-US" sz="1600" dirty="0">
                <a:latin typeface="Montserrat" pitchFamily="2" charset="77"/>
              </a:rPr>
              <a:t>Canada Buys is gradually replacing </a:t>
            </a:r>
            <a:r>
              <a:rPr lang="en-US" sz="1600" dirty="0" err="1">
                <a:latin typeface="Montserrat" pitchFamily="2" charset="77"/>
              </a:rPr>
              <a:t>buyandsell.gc.ca</a:t>
            </a:r>
            <a:r>
              <a:rPr lang="en-US" sz="1600" dirty="0">
                <a:latin typeface="Montserrat" pitchFamily="2" charset="77"/>
              </a:rPr>
              <a:t> </a:t>
            </a:r>
            <a:br>
              <a:rPr lang="en-US" sz="1600" dirty="0">
                <a:latin typeface="Montserrat" pitchFamily="2" charset="77"/>
              </a:rPr>
            </a:br>
            <a:r>
              <a:rPr lang="en-US" sz="1600" dirty="0">
                <a:latin typeface="Montserrat" pitchFamily="2" charset="77"/>
              </a:rPr>
              <a:t>In the meantime, detailed information is still on </a:t>
            </a:r>
            <a:r>
              <a:rPr lang="en-US" sz="1600" dirty="0" err="1">
                <a:latin typeface="Montserrat" pitchFamily="2" charset="77"/>
              </a:rPr>
              <a:t>buyandsell.gc.ca</a:t>
            </a:r>
            <a:r>
              <a:rPr lang="en-US" sz="1600" dirty="0">
                <a:latin typeface="Montserrat" pitchFamily="2" charset="77"/>
              </a:rPr>
              <a:t> </a:t>
            </a:r>
          </a:p>
          <a:p>
            <a:pPr marL="252000" indent="-252000">
              <a:lnSpc>
                <a:spcPct val="100000"/>
              </a:lnSpc>
              <a:spcBef>
                <a:spcPts val="2200"/>
              </a:spcBef>
            </a:pPr>
            <a:endParaRPr lang="en-US" sz="1600" dirty="0">
              <a:latin typeface="Montserrat" pitchFamily="2" charset="77"/>
            </a:endParaRPr>
          </a:p>
        </p:txBody>
      </p:sp>
    </p:spTree>
    <p:extLst>
      <p:ext uri="{BB962C8B-B14F-4D97-AF65-F5344CB8AC3E}">
        <p14:creationId xmlns:p14="http://schemas.microsoft.com/office/powerpoint/2010/main" val="31421373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29D03D-1F0A-9B72-7EB4-06E02FE2B207}"/>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10F58609-D84E-9031-5A6B-4FEE670853A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46540" y="718275"/>
            <a:ext cx="6533882" cy="4897336"/>
          </a:xfrm>
          <a:prstGeom prst="rect">
            <a:avLst/>
          </a:prstGeom>
          <a:ln w="19050">
            <a:noFill/>
          </a:ln>
        </p:spPr>
      </p:pic>
    </p:spTree>
    <p:extLst>
      <p:ext uri="{BB962C8B-B14F-4D97-AF65-F5344CB8AC3E}">
        <p14:creationId xmlns:p14="http://schemas.microsoft.com/office/powerpoint/2010/main" val="10202820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50E0CC-C136-4439-99C6-376BD308F2DC}"/>
              </a:ext>
            </a:extLst>
          </p:cNvPr>
          <p:cNvSpPr>
            <a:spLocks noGrp="1"/>
          </p:cNvSpPr>
          <p:nvPr>
            <p:ph type="title" idx="4294967295"/>
          </p:nvPr>
        </p:nvSpPr>
        <p:spPr>
          <a:xfrm>
            <a:off x="489600" y="806400"/>
            <a:ext cx="9502815" cy="542662"/>
          </a:xfrm>
        </p:spPr>
        <p:txBody>
          <a:bodyPr>
            <a:normAutofit/>
          </a:bodyPr>
          <a:lstStyle/>
          <a:p>
            <a:pPr defTabSz="914400"/>
            <a:r>
              <a:rPr lang="en-US" sz="3200" b="0"/>
              <a:t>Supplier Registration</a:t>
            </a:r>
          </a:p>
        </p:txBody>
      </p:sp>
      <p:sp>
        <p:nvSpPr>
          <p:cNvPr id="3" name="Content Placeholder 2">
            <a:extLst>
              <a:ext uri="{FF2B5EF4-FFF2-40B4-BE49-F238E27FC236}">
                <a16:creationId xmlns:a16="http://schemas.microsoft.com/office/drawing/2014/main" id="{1B111591-A1FA-7923-9CB1-56C6CFF8DECE}"/>
              </a:ext>
            </a:extLst>
          </p:cNvPr>
          <p:cNvSpPr>
            <a:spLocks noGrp="1"/>
          </p:cNvSpPr>
          <p:nvPr>
            <p:ph idx="4294967295"/>
          </p:nvPr>
        </p:nvSpPr>
        <p:spPr>
          <a:xfrm>
            <a:off x="1591200" y="1388962"/>
            <a:ext cx="9109751" cy="4252913"/>
          </a:xfrm>
        </p:spPr>
        <p:txBody>
          <a:bodyPr>
            <a:noAutofit/>
          </a:bodyPr>
          <a:lstStyle/>
          <a:p>
            <a:pPr marL="252000" indent="-252000">
              <a:spcBef>
                <a:spcPts val="2200"/>
              </a:spcBef>
            </a:pPr>
            <a:r>
              <a:rPr lang="en-US" sz="1600" dirty="0">
                <a:latin typeface="Montserrat" pitchFamily="2" charset="77"/>
              </a:rPr>
              <a:t>To participate in government procurement, you must </a:t>
            </a:r>
            <a:r>
              <a:rPr lang="en-US" sz="1600" dirty="0">
                <a:latin typeface="Montserrat" pitchFamily="2" charset="77"/>
                <a:hlinkClick r:id="rId2"/>
              </a:rPr>
              <a:t>register as a supplier</a:t>
            </a:r>
            <a:r>
              <a:rPr lang="en-US" sz="1600" dirty="0">
                <a:latin typeface="Montserrat" pitchFamily="2" charset="77"/>
              </a:rPr>
              <a:t>. </a:t>
            </a:r>
          </a:p>
          <a:p>
            <a:pPr marL="252000" indent="-252000">
              <a:spcBef>
                <a:spcPts val="2200"/>
              </a:spcBef>
            </a:pPr>
            <a:r>
              <a:rPr lang="en-US" sz="1600" dirty="0">
                <a:latin typeface="Montserrat" pitchFamily="2" charset="77"/>
              </a:rPr>
              <a:t>First, register for a CRA Business Number. This will be asked for in other steps. </a:t>
            </a:r>
          </a:p>
          <a:p>
            <a:pPr marL="252000" indent="-252000">
              <a:spcBef>
                <a:spcPts val="2200"/>
              </a:spcBef>
            </a:pPr>
            <a:r>
              <a:rPr lang="en-US" sz="1600" dirty="0">
                <a:latin typeface="Montserrat" pitchFamily="2" charset="77"/>
                <a:hlinkClick r:id="rId3"/>
              </a:rPr>
              <a:t>Register in Supplier Registration Information (SRI) </a:t>
            </a:r>
            <a:r>
              <a:rPr lang="en-US" sz="1600" dirty="0">
                <a:latin typeface="Montserrat" pitchFamily="2" charset="77"/>
              </a:rPr>
              <a:t>to obtain your procurement business number. This number is currently required for bids that are not processed through SAP Ariba. SRI is the basic system for supplier registration. </a:t>
            </a:r>
          </a:p>
          <a:p>
            <a:pPr marL="252000" indent="-252000">
              <a:spcBef>
                <a:spcPts val="2200"/>
              </a:spcBef>
            </a:pPr>
            <a:r>
              <a:rPr lang="en-US" sz="1600" dirty="0">
                <a:latin typeface="Montserrat" pitchFamily="2" charset="77"/>
                <a:hlinkClick r:id="rId4"/>
              </a:rPr>
              <a:t>Register in SAP Ariba </a:t>
            </a:r>
            <a:r>
              <a:rPr lang="en-US" sz="1600" dirty="0">
                <a:latin typeface="Montserrat" pitchFamily="2" charset="77"/>
              </a:rPr>
              <a:t>to view and respond to opportunities posted to the electronic procurement solution. SAP Ariba is a more comprehensive platform for managing larger and more complex procurement projects. Find instructions </a:t>
            </a:r>
            <a:r>
              <a:rPr lang="en-US" sz="1600" dirty="0">
                <a:latin typeface="Montserrat" pitchFamily="2" charset="77"/>
                <a:hlinkClick r:id="rId5"/>
              </a:rPr>
              <a:t>here</a:t>
            </a:r>
            <a:r>
              <a:rPr lang="en-US" sz="1600" dirty="0">
                <a:latin typeface="Montserrat" pitchFamily="2" charset="77"/>
              </a:rPr>
              <a:t>. </a:t>
            </a:r>
          </a:p>
        </p:txBody>
      </p:sp>
    </p:spTree>
    <p:extLst>
      <p:ext uri="{BB962C8B-B14F-4D97-AF65-F5344CB8AC3E}">
        <p14:creationId xmlns:p14="http://schemas.microsoft.com/office/powerpoint/2010/main" val="35739058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DE64B8-6C18-0DD9-E1CB-26FF556A3A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4242C1-57C7-4894-8D19-3CE334A9419D}"/>
              </a:ext>
            </a:extLst>
          </p:cNvPr>
          <p:cNvSpPr>
            <a:spLocks noGrp="1"/>
          </p:cNvSpPr>
          <p:nvPr>
            <p:ph type="title" idx="4294967295"/>
          </p:nvPr>
        </p:nvSpPr>
        <p:spPr>
          <a:xfrm>
            <a:off x="489600" y="806400"/>
            <a:ext cx="9502815" cy="542662"/>
          </a:xfrm>
        </p:spPr>
        <p:txBody>
          <a:bodyPr>
            <a:normAutofit/>
          </a:bodyPr>
          <a:lstStyle/>
          <a:p>
            <a:pPr defTabSz="914400"/>
            <a:r>
              <a:rPr lang="en-US" sz="3200" b="0" dirty="0"/>
              <a:t>Supplier Registration</a:t>
            </a:r>
          </a:p>
        </p:txBody>
      </p:sp>
      <p:sp>
        <p:nvSpPr>
          <p:cNvPr id="3" name="Content Placeholder 2">
            <a:extLst>
              <a:ext uri="{FF2B5EF4-FFF2-40B4-BE49-F238E27FC236}">
                <a16:creationId xmlns:a16="http://schemas.microsoft.com/office/drawing/2014/main" id="{121B2481-140D-E610-A04A-151C84BAF833}"/>
              </a:ext>
            </a:extLst>
          </p:cNvPr>
          <p:cNvSpPr>
            <a:spLocks noGrp="1"/>
          </p:cNvSpPr>
          <p:nvPr>
            <p:ph idx="4294967295"/>
          </p:nvPr>
        </p:nvSpPr>
        <p:spPr>
          <a:xfrm>
            <a:off x="1591200" y="1388962"/>
            <a:ext cx="9109751" cy="4252913"/>
          </a:xfrm>
        </p:spPr>
        <p:txBody>
          <a:bodyPr>
            <a:noAutofit/>
          </a:bodyPr>
          <a:lstStyle/>
          <a:p>
            <a:pPr marL="252000" indent="-252000">
              <a:spcBef>
                <a:spcPts val="2200"/>
              </a:spcBef>
            </a:pPr>
            <a:r>
              <a:rPr lang="en-US" sz="1600" dirty="0">
                <a:effectLst/>
                <a:latin typeface="Montserrat" pitchFamily="2" charset="77"/>
                <a:ea typeface="Calibri" panose="020F0502020204030204" pitchFamily="34" charset="0"/>
                <a:cs typeface="Times New Roman" panose="02020603050405020304" pitchFamily="18" charset="0"/>
                <a:hlinkClick r:id="rId2"/>
              </a:rPr>
              <a:t>Register in the Indigenous business directory. </a:t>
            </a:r>
            <a:br>
              <a:rPr lang="en-US" sz="1600" dirty="0">
                <a:effectLst/>
                <a:latin typeface="Montserrat" pitchFamily="2" charset="77"/>
                <a:ea typeface="Calibri" panose="020F0502020204030204" pitchFamily="34" charset="0"/>
                <a:cs typeface="Times New Roman" panose="02020603050405020304" pitchFamily="18" charset="0"/>
              </a:rPr>
            </a:br>
            <a:r>
              <a:rPr lang="en-US" sz="1600" dirty="0">
                <a:latin typeface="Montserrat" pitchFamily="2" charset="77"/>
                <a:ea typeface="Calibri" panose="020F0502020204030204" pitchFamily="34" charset="0"/>
                <a:cs typeface="Times New Roman" panose="02020603050405020304" pitchFamily="18" charset="0"/>
              </a:rPr>
              <a:t>This will give your business a distinct advantage for competitive tenders. </a:t>
            </a:r>
            <a:endParaRPr lang="en-US" sz="1600" dirty="0">
              <a:effectLst/>
              <a:latin typeface="Montserrat" pitchFamily="2" charset="77"/>
              <a:ea typeface="Calibri" panose="020F0502020204030204" pitchFamily="34" charset="0"/>
              <a:cs typeface="Times New Roman" panose="02020603050405020304" pitchFamily="18" charset="0"/>
            </a:endParaRPr>
          </a:p>
          <a:p>
            <a:pPr marL="252000" indent="-252000">
              <a:spcBef>
                <a:spcPts val="2200"/>
              </a:spcBef>
            </a:pPr>
            <a:r>
              <a:rPr lang="en-US" sz="1600" dirty="0">
                <a:effectLst/>
                <a:latin typeface="Montserrat" pitchFamily="2" charset="77"/>
                <a:ea typeface="Calibri" panose="020F0502020204030204" pitchFamily="34" charset="0"/>
                <a:cs typeface="Times New Roman" panose="02020603050405020304" pitchFamily="18" charset="0"/>
                <a:hlinkClick r:id="rId3"/>
              </a:rPr>
              <a:t>Register in the Inuit Firm Registry </a:t>
            </a:r>
            <a:r>
              <a:rPr lang="en-US" sz="1600" dirty="0">
                <a:effectLst/>
                <a:latin typeface="Montserrat" pitchFamily="2" charset="77"/>
                <a:ea typeface="Calibri" panose="020F0502020204030204" pitchFamily="34" charset="0"/>
                <a:cs typeface="Times New Roman" panose="02020603050405020304" pitchFamily="18" charset="0"/>
              </a:rPr>
              <a:t>through Nunavut </a:t>
            </a:r>
            <a:r>
              <a:rPr lang="en-US" sz="1600" dirty="0" err="1">
                <a:latin typeface="Montserrat" pitchFamily="2" charset="77"/>
                <a:ea typeface="Calibri" panose="020F0502020204030204" pitchFamily="34" charset="0"/>
                <a:cs typeface="Times New Roman" panose="02020603050405020304" pitchFamily="18" charset="0"/>
              </a:rPr>
              <a:t>T</a:t>
            </a:r>
            <a:r>
              <a:rPr lang="en-US" sz="1600" dirty="0" err="1">
                <a:effectLst/>
                <a:latin typeface="Montserrat" pitchFamily="2" charset="77"/>
                <a:ea typeface="Calibri" panose="020F0502020204030204" pitchFamily="34" charset="0"/>
                <a:cs typeface="Times New Roman" panose="02020603050405020304" pitchFamily="18" charset="0"/>
              </a:rPr>
              <a:t>unngavik</a:t>
            </a:r>
            <a:r>
              <a:rPr lang="en-US" sz="1600" dirty="0">
                <a:effectLst/>
                <a:latin typeface="Montserrat" pitchFamily="2" charset="77"/>
                <a:ea typeface="Calibri" panose="020F0502020204030204" pitchFamily="34" charset="0"/>
                <a:cs typeface="Times New Roman" panose="02020603050405020304" pitchFamily="18" charset="0"/>
              </a:rPr>
              <a:t> Inc. (NTI) </a:t>
            </a:r>
          </a:p>
          <a:p>
            <a:pPr marL="252000" lvl="1" indent="-252000">
              <a:spcBef>
                <a:spcPts val="2200"/>
              </a:spcBef>
            </a:pPr>
            <a:r>
              <a:rPr lang="en-US" sz="1600" dirty="0">
                <a:effectLst/>
                <a:latin typeface="Montserrat" pitchFamily="2" charset="77"/>
                <a:ea typeface="Calibri" panose="020F0502020204030204" pitchFamily="34" charset="0"/>
                <a:cs typeface="Times New Roman" panose="02020603050405020304" pitchFamily="18" charset="0"/>
              </a:rPr>
              <a:t>Nunavut-based, 51%+ Inuit ownership only</a:t>
            </a:r>
          </a:p>
          <a:p>
            <a:pPr marL="252000" lvl="1" indent="-252000">
              <a:spcBef>
                <a:spcPts val="2200"/>
              </a:spcBef>
              <a:buNone/>
            </a:pPr>
            <a:r>
              <a:rPr lang="en-US" sz="1600" b="1" dirty="0">
                <a:latin typeface="Montserrat" pitchFamily="2" charset="77"/>
              </a:rPr>
              <a:t>*	There are many other sub-categorical lists that you can register under depending on your business niche. For example: If your business offers a service, you can also register on the Supplier Registration Information (SRI) site or Centralized Professional Services System (CPSS) </a:t>
            </a:r>
          </a:p>
        </p:txBody>
      </p:sp>
      <p:sp>
        <p:nvSpPr>
          <p:cNvPr id="4" name="TextBox 3">
            <a:extLst>
              <a:ext uri="{FF2B5EF4-FFF2-40B4-BE49-F238E27FC236}">
                <a16:creationId xmlns:a16="http://schemas.microsoft.com/office/drawing/2014/main" id="{9CBFC694-9183-27E0-357D-AB5593216DDB}"/>
              </a:ext>
            </a:extLst>
          </p:cNvPr>
          <p:cNvSpPr txBox="1"/>
          <p:nvPr/>
        </p:nvSpPr>
        <p:spPr>
          <a:xfrm>
            <a:off x="8400245" y="1"/>
            <a:ext cx="3791755" cy="1728880"/>
          </a:xfrm>
          <a:prstGeom prst="rect">
            <a:avLst/>
          </a:prstGeom>
          <a:solidFill>
            <a:schemeClr val="tx1">
              <a:lumMod val="65000"/>
              <a:lumOff val="35000"/>
            </a:schemeClr>
          </a:solidFill>
        </p:spPr>
        <p:txBody>
          <a:bodyPr wrap="square" lIns="216000" tIns="216000" rIns="216000" bIns="216000">
            <a:spAutoFit/>
          </a:bodyPr>
          <a:lstStyle/>
          <a:p>
            <a:r>
              <a:rPr lang="en-US" sz="1400" b="1" dirty="0">
                <a:solidFill>
                  <a:schemeClr val="bg1"/>
                </a:solidFill>
                <a:latin typeface="Montserrat" pitchFamily="2" charset="77"/>
              </a:rPr>
              <a:t>“There’s a lot to do to register as a business… we’ve spoken to our friends… people say it’s overwhelming. But you just need guidance and a checklist.” </a:t>
            </a:r>
          </a:p>
          <a:p>
            <a:r>
              <a:rPr lang="en-US" sz="1400" dirty="0">
                <a:solidFill>
                  <a:schemeClr val="bg1"/>
                </a:solidFill>
                <a:latin typeface="Montserrat" pitchFamily="2" charset="77"/>
              </a:rPr>
              <a:t>— Inuit Woman Business Owner </a:t>
            </a:r>
          </a:p>
        </p:txBody>
      </p:sp>
    </p:spTree>
    <p:extLst>
      <p:ext uri="{BB962C8B-B14F-4D97-AF65-F5344CB8AC3E}">
        <p14:creationId xmlns:p14="http://schemas.microsoft.com/office/powerpoint/2010/main" val="2843874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895B3-E80B-32F2-BB74-C69F22AA7746}"/>
              </a:ext>
            </a:extLst>
          </p:cNvPr>
          <p:cNvSpPr>
            <a:spLocks noGrp="1"/>
          </p:cNvSpPr>
          <p:nvPr>
            <p:ph type="title" idx="4294967295"/>
          </p:nvPr>
        </p:nvSpPr>
        <p:spPr>
          <a:xfrm>
            <a:off x="489600" y="806400"/>
            <a:ext cx="6880335" cy="700428"/>
          </a:xfrm>
        </p:spPr>
        <p:txBody>
          <a:bodyPr>
            <a:noAutofit/>
          </a:bodyPr>
          <a:lstStyle/>
          <a:p>
            <a:pPr defTabSz="914400"/>
            <a:r>
              <a:rPr lang="en-US" sz="3200" b="0" dirty="0"/>
              <a:t>Benefits to Joining the Indigenous Business Directory </a:t>
            </a:r>
          </a:p>
        </p:txBody>
      </p:sp>
      <p:sp>
        <p:nvSpPr>
          <p:cNvPr id="3" name="Content Placeholder 2">
            <a:extLst>
              <a:ext uri="{FF2B5EF4-FFF2-40B4-BE49-F238E27FC236}">
                <a16:creationId xmlns:a16="http://schemas.microsoft.com/office/drawing/2014/main" id="{E0C6F294-A410-385E-E58C-3D6D4163DE14}"/>
              </a:ext>
            </a:extLst>
          </p:cNvPr>
          <p:cNvSpPr>
            <a:spLocks noGrp="1"/>
          </p:cNvSpPr>
          <p:nvPr>
            <p:ph idx="4294967295"/>
          </p:nvPr>
        </p:nvSpPr>
        <p:spPr>
          <a:xfrm>
            <a:off x="1591200" y="1754747"/>
            <a:ext cx="9560688" cy="4368262"/>
          </a:xfrm>
        </p:spPr>
        <p:txBody>
          <a:bodyPr>
            <a:normAutofit/>
          </a:bodyPr>
          <a:lstStyle/>
          <a:p>
            <a:pPr marL="742950" marR="0" lvl="1" indent="-285750">
              <a:lnSpc>
                <a:spcPct val="107000"/>
              </a:lnSpc>
              <a:spcBef>
                <a:spcPts val="0"/>
              </a:spcBef>
              <a:spcAft>
                <a:spcPts val="0"/>
              </a:spcAft>
              <a:buFont typeface="Courier New" panose="02070309020205020404" pitchFamily="49" charset="0"/>
              <a:buChar char="o"/>
            </a:pPr>
            <a:r>
              <a:rPr lang="en-US" sz="1600" kern="100" dirty="0">
                <a:effectLst/>
                <a:latin typeface="Montserrat" pitchFamily="2" charset="77"/>
                <a:ea typeface="Calibri" panose="020F0502020204030204" pitchFamily="34" charset="0"/>
                <a:cs typeface="Times New Roman" panose="02020603050405020304" pitchFamily="18" charset="0"/>
              </a:rPr>
              <a:t>INCREASED VISIBILITY: the directory is a public search engine available to private industry, municipal, provincial, and federal governments </a:t>
            </a:r>
          </a:p>
          <a:p>
            <a:pPr marL="742950" marR="0" lvl="1" indent="-285750">
              <a:lnSpc>
                <a:spcPct val="107000"/>
              </a:lnSpc>
              <a:spcBef>
                <a:spcPts val="0"/>
              </a:spcBef>
              <a:spcAft>
                <a:spcPts val="0"/>
              </a:spcAft>
              <a:buFont typeface="Courier New" panose="02070309020205020404" pitchFamily="49" charset="0"/>
              <a:buChar char="o"/>
            </a:pPr>
            <a:endParaRPr lang="en-US" sz="1600" kern="100" dirty="0">
              <a:effectLst/>
              <a:latin typeface="Montserrat" pitchFamily="2" charset="77"/>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600" kern="100" dirty="0">
                <a:latin typeface="Montserrat" pitchFamily="2" charset="77"/>
                <a:ea typeface="Calibri" panose="020F0502020204030204" pitchFamily="34" charset="0"/>
                <a:cs typeface="Times New Roman" panose="02020603050405020304" pitchFamily="18" charset="0"/>
              </a:rPr>
              <a:t>FAST AND EASY </a:t>
            </a:r>
            <a:r>
              <a:rPr lang="en-US" sz="1600" kern="100" dirty="0">
                <a:effectLst/>
                <a:latin typeface="Montserrat" pitchFamily="2" charset="77"/>
                <a:ea typeface="Calibri" panose="020F0502020204030204" pitchFamily="34" charset="0"/>
                <a:cs typeface="Times New Roman" panose="02020603050405020304" pitchFamily="18" charset="0"/>
              </a:rPr>
              <a:t>registration process: 20 minutes to register, 2 days to be approved and published</a:t>
            </a:r>
          </a:p>
          <a:p>
            <a:pPr marL="742950" marR="0" lvl="1" indent="-285750">
              <a:lnSpc>
                <a:spcPct val="107000"/>
              </a:lnSpc>
              <a:spcBef>
                <a:spcPts val="0"/>
              </a:spcBef>
              <a:spcAft>
                <a:spcPts val="0"/>
              </a:spcAft>
              <a:buFont typeface="Courier New" panose="02070309020205020404" pitchFamily="49" charset="0"/>
              <a:buChar char="o"/>
            </a:pPr>
            <a:endParaRPr lang="en-US" sz="1600" kern="100" dirty="0">
              <a:effectLst/>
              <a:latin typeface="Montserrat" pitchFamily="2" charset="77"/>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600" kern="100" dirty="0">
                <a:effectLst/>
                <a:latin typeface="Montserrat" pitchFamily="2" charset="77"/>
                <a:ea typeface="Calibri" panose="020F0502020204030204" pitchFamily="34" charset="0"/>
                <a:cs typeface="Times New Roman" panose="02020603050405020304" pitchFamily="18" charset="0"/>
              </a:rPr>
              <a:t>PARTNERSHIP BUILDING: seek out opportunities to form partnerships and joint ventures </a:t>
            </a:r>
          </a:p>
          <a:p>
            <a:pPr marL="742950" marR="0" lvl="1" indent="-285750">
              <a:lnSpc>
                <a:spcPct val="107000"/>
              </a:lnSpc>
              <a:spcBef>
                <a:spcPts val="0"/>
              </a:spcBef>
              <a:spcAft>
                <a:spcPts val="0"/>
              </a:spcAft>
              <a:buFont typeface="Courier New" panose="02070309020205020404" pitchFamily="49" charset="0"/>
              <a:buChar char="o"/>
            </a:pPr>
            <a:endParaRPr lang="en-US" sz="1600" kern="100" dirty="0">
              <a:effectLst/>
              <a:latin typeface="Montserrat" pitchFamily="2" charset="77"/>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600" kern="100" dirty="0">
                <a:effectLst/>
                <a:latin typeface="Montserrat" pitchFamily="2" charset="77"/>
                <a:ea typeface="Calibri" panose="020F0502020204030204" pitchFamily="34" charset="0"/>
                <a:cs typeface="Times New Roman" panose="02020603050405020304" pitchFamily="18" charset="0"/>
              </a:rPr>
              <a:t>STAY INFORMED: upcoming Indigenous procurement events, networking opportunities and important procurement news</a:t>
            </a:r>
          </a:p>
          <a:p>
            <a:pPr marL="742950" marR="0" lvl="1" indent="-285750">
              <a:lnSpc>
                <a:spcPct val="107000"/>
              </a:lnSpc>
              <a:spcBef>
                <a:spcPts val="0"/>
              </a:spcBef>
              <a:spcAft>
                <a:spcPts val="0"/>
              </a:spcAft>
              <a:buFont typeface="Courier New" panose="02070309020205020404" pitchFamily="49" charset="0"/>
              <a:buChar char="o"/>
            </a:pPr>
            <a:endParaRPr lang="en-US" sz="1600" kern="100" dirty="0">
              <a:effectLst/>
              <a:latin typeface="Montserrat" pitchFamily="2" charset="77"/>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Courier New" panose="02070309020205020404" pitchFamily="49" charset="0"/>
              <a:buChar char="o"/>
            </a:pPr>
            <a:r>
              <a:rPr lang="en-US" sz="1600" kern="100" dirty="0">
                <a:effectLst/>
                <a:latin typeface="Montserrat" pitchFamily="2" charset="77"/>
                <a:ea typeface="Calibri" panose="020F0502020204030204" pitchFamily="34" charset="0"/>
                <a:cs typeface="Times New Roman" panose="02020603050405020304" pitchFamily="18" charset="0"/>
              </a:rPr>
              <a:t>Supports the INDIGENOUS BUSINESS NETWORK in Canada: the more businesses registered demonstrating capacity, the more likely departments will set-aside contracts under Procurement Strategy for Indigenous Business (PSIB)</a:t>
            </a:r>
          </a:p>
          <a:p>
            <a:endParaRPr lang="en-US" sz="1600" dirty="0">
              <a:latin typeface="Montserrat" pitchFamily="2" charset="77"/>
            </a:endParaRPr>
          </a:p>
        </p:txBody>
      </p:sp>
    </p:spTree>
    <p:extLst>
      <p:ext uri="{BB962C8B-B14F-4D97-AF65-F5344CB8AC3E}">
        <p14:creationId xmlns:p14="http://schemas.microsoft.com/office/powerpoint/2010/main" val="11265599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FF51501-7A93-A380-9319-880C2217A9F0}"/>
              </a:ext>
            </a:extLst>
          </p:cNvPr>
          <p:cNvSpPr>
            <a:spLocks noGrp="1"/>
          </p:cNvSpPr>
          <p:nvPr>
            <p:ph type="title" idx="4294967295"/>
          </p:nvPr>
        </p:nvSpPr>
        <p:spPr>
          <a:xfrm>
            <a:off x="457200" y="806450"/>
            <a:ext cx="8313738" cy="768350"/>
          </a:xfrm>
        </p:spPr>
        <p:txBody>
          <a:bodyPr>
            <a:noAutofit/>
          </a:bodyPr>
          <a:lstStyle/>
          <a:p>
            <a:pPr defTabSz="914400"/>
            <a:r>
              <a:rPr lang="en-US" sz="3200" b="0" dirty="0"/>
              <a:t>Learn more about procurement with the government of Canada</a:t>
            </a:r>
          </a:p>
        </p:txBody>
      </p:sp>
      <p:sp>
        <p:nvSpPr>
          <p:cNvPr id="5" name="Text Placeholder 4">
            <a:extLst>
              <a:ext uri="{FF2B5EF4-FFF2-40B4-BE49-F238E27FC236}">
                <a16:creationId xmlns:a16="http://schemas.microsoft.com/office/drawing/2014/main" id="{65EA563C-8AF0-3059-ED30-A03E6A0D9B37}"/>
              </a:ext>
            </a:extLst>
          </p:cNvPr>
          <p:cNvSpPr>
            <a:spLocks noGrp="1"/>
          </p:cNvSpPr>
          <p:nvPr>
            <p:ph type="body" idx="4294967295"/>
          </p:nvPr>
        </p:nvSpPr>
        <p:spPr>
          <a:xfrm>
            <a:off x="1591200" y="1681163"/>
            <a:ext cx="4668923" cy="2720975"/>
          </a:xfrm>
        </p:spPr>
        <p:txBody>
          <a:bodyPr>
            <a:normAutofit/>
          </a:bodyPr>
          <a:lstStyle/>
          <a:p>
            <a:pPr indent="0">
              <a:buNone/>
            </a:pPr>
            <a:r>
              <a:rPr lang="en-US" sz="1600" dirty="0">
                <a:latin typeface="Montserrat" pitchFamily="2" charset="77"/>
              </a:rPr>
              <a:t>There are many resources available to help your business to find success! </a:t>
            </a:r>
          </a:p>
        </p:txBody>
      </p:sp>
    </p:spTree>
    <p:extLst>
      <p:ext uri="{BB962C8B-B14F-4D97-AF65-F5344CB8AC3E}">
        <p14:creationId xmlns:p14="http://schemas.microsoft.com/office/powerpoint/2010/main" val="4966217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B6BC905-33F8-CCAC-7D20-F4AB38B796FA}"/>
              </a:ext>
            </a:extLst>
          </p:cNvPr>
          <p:cNvSpPr>
            <a:spLocks noGrp="1"/>
          </p:cNvSpPr>
          <p:nvPr>
            <p:ph type="title" idx="4294967295"/>
          </p:nvPr>
        </p:nvSpPr>
        <p:spPr>
          <a:xfrm>
            <a:off x="489600" y="806400"/>
            <a:ext cx="6229350" cy="420821"/>
          </a:xfrm>
        </p:spPr>
        <p:txBody>
          <a:bodyPr>
            <a:noAutofit/>
          </a:bodyPr>
          <a:lstStyle/>
          <a:p>
            <a:pPr defTabSz="914400"/>
            <a:r>
              <a:rPr lang="en-US" sz="3200" b="0" dirty="0"/>
              <a:t>Next Steps &amp; Resources </a:t>
            </a:r>
          </a:p>
        </p:txBody>
      </p:sp>
      <p:sp>
        <p:nvSpPr>
          <p:cNvPr id="5" name="Content Placeholder 4">
            <a:extLst>
              <a:ext uri="{FF2B5EF4-FFF2-40B4-BE49-F238E27FC236}">
                <a16:creationId xmlns:a16="http://schemas.microsoft.com/office/drawing/2014/main" id="{4F15DACF-9262-2B0F-2BAD-98CBBB98550D}"/>
              </a:ext>
            </a:extLst>
          </p:cNvPr>
          <p:cNvSpPr>
            <a:spLocks noGrp="1"/>
          </p:cNvSpPr>
          <p:nvPr>
            <p:ph idx="4294967295"/>
          </p:nvPr>
        </p:nvSpPr>
        <p:spPr>
          <a:xfrm>
            <a:off x="1591200" y="1389600"/>
            <a:ext cx="8578411" cy="4763757"/>
          </a:xfrm>
        </p:spPr>
        <p:txBody>
          <a:bodyPr>
            <a:noAutofit/>
          </a:bodyPr>
          <a:lstStyle/>
          <a:p>
            <a:pPr marL="252000" indent="-252000">
              <a:spcBef>
                <a:spcPts val="2200"/>
              </a:spcBef>
            </a:pPr>
            <a:r>
              <a:rPr lang="en-US" sz="1600" dirty="0">
                <a:latin typeface="Montserrat" pitchFamily="2" charset="77"/>
              </a:rPr>
              <a:t>Visit the </a:t>
            </a:r>
            <a:r>
              <a:rPr lang="en-US" sz="1600" dirty="0">
                <a:latin typeface="Montserrat" pitchFamily="2" charset="77"/>
                <a:hlinkClick r:id="rId2"/>
              </a:rPr>
              <a:t>Register as a supplier </a:t>
            </a:r>
            <a:r>
              <a:rPr lang="en-US" sz="1600" dirty="0">
                <a:latin typeface="Montserrat" pitchFamily="2" charset="77"/>
              </a:rPr>
              <a:t>web page</a:t>
            </a:r>
          </a:p>
          <a:p>
            <a:pPr marL="252000" indent="-252000">
              <a:spcBef>
                <a:spcPts val="2200"/>
              </a:spcBef>
            </a:pPr>
            <a:r>
              <a:rPr lang="en-US" sz="1600" dirty="0">
                <a:latin typeface="Montserrat" pitchFamily="2" charset="77"/>
              </a:rPr>
              <a:t>Download reference sheets:</a:t>
            </a:r>
          </a:p>
          <a:p>
            <a:pPr marL="252000" lvl="1" indent="-252000">
              <a:spcBef>
                <a:spcPts val="2200"/>
              </a:spcBef>
            </a:pPr>
            <a:r>
              <a:rPr lang="en-US" sz="1600" dirty="0">
                <a:latin typeface="Montserrat" pitchFamily="2" charset="77"/>
                <a:hlinkClick r:id="rId3"/>
              </a:rPr>
              <a:t>Getting started selling to the Government of Canada</a:t>
            </a:r>
            <a:endParaRPr lang="en-US" sz="1600" dirty="0">
              <a:latin typeface="Montserrat" pitchFamily="2" charset="77"/>
            </a:endParaRPr>
          </a:p>
          <a:p>
            <a:pPr marL="252000" lvl="1" indent="-252000">
              <a:spcBef>
                <a:spcPts val="2200"/>
              </a:spcBef>
            </a:pPr>
            <a:r>
              <a:rPr lang="en-US" sz="1600" dirty="0">
                <a:latin typeface="Montserrat" pitchFamily="2" charset="77"/>
                <a:hlinkClick r:id="rId4"/>
              </a:rPr>
              <a:t>Preparing to bid on an opportunity</a:t>
            </a:r>
            <a:endParaRPr lang="en-US" sz="1600" dirty="0">
              <a:latin typeface="Montserrat" pitchFamily="2" charset="77"/>
            </a:endParaRPr>
          </a:p>
          <a:p>
            <a:pPr marL="252000" indent="-252000">
              <a:spcBef>
                <a:spcPts val="2200"/>
              </a:spcBef>
            </a:pPr>
            <a:r>
              <a:rPr lang="en-US" sz="1600" dirty="0">
                <a:latin typeface="Montserrat" pitchFamily="2" charset="77"/>
              </a:rPr>
              <a:t>Consult the </a:t>
            </a:r>
            <a:r>
              <a:rPr lang="en-US" sz="1600" dirty="0">
                <a:latin typeface="Montserrat" pitchFamily="2" charset="77"/>
                <a:hlinkClick r:id="rId5"/>
              </a:rPr>
              <a:t>service guide </a:t>
            </a:r>
            <a:r>
              <a:rPr lang="en-US" sz="1600" dirty="0">
                <a:latin typeface="Montserrat" pitchFamily="2" charset="77"/>
              </a:rPr>
              <a:t>to see how Procurement Assistance Canada can help</a:t>
            </a:r>
          </a:p>
          <a:p>
            <a:pPr marL="252000" indent="-252000">
              <a:spcBef>
                <a:spcPts val="2200"/>
              </a:spcBef>
            </a:pPr>
            <a:r>
              <a:rPr lang="en-US" sz="1600" dirty="0">
                <a:latin typeface="Montserrat" pitchFamily="2" charset="77"/>
                <a:hlinkClick r:id="rId6"/>
              </a:rPr>
              <a:t>Register for a seminar</a:t>
            </a:r>
            <a:r>
              <a:rPr lang="en-US" sz="1600" dirty="0">
                <a:latin typeface="Montserrat" pitchFamily="2" charset="77"/>
              </a:rPr>
              <a:t> to help you understand the process and find opportunities</a:t>
            </a:r>
          </a:p>
        </p:txBody>
      </p:sp>
    </p:spTree>
    <p:extLst>
      <p:ext uri="{BB962C8B-B14F-4D97-AF65-F5344CB8AC3E}">
        <p14:creationId xmlns:p14="http://schemas.microsoft.com/office/powerpoint/2010/main" val="41447537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F802D5-2BF8-568F-8E36-397D419EBCA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DF4E683-6014-33C1-2359-CA6989D31E67}"/>
              </a:ext>
            </a:extLst>
          </p:cNvPr>
          <p:cNvSpPr>
            <a:spLocks noGrp="1"/>
          </p:cNvSpPr>
          <p:nvPr>
            <p:ph type="title" idx="4294967295"/>
          </p:nvPr>
        </p:nvSpPr>
        <p:spPr>
          <a:xfrm>
            <a:off x="489600" y="806400"/>
            <a:ext cx="6229350" cy="420821"/>
          </a:xfrm>
        </p:spPr>
        <p:txBody>
          <a:bodyPr>
            <a:noAutofit/>
          </a:bodyPr>
          <a:lstStyle/>
          <a:p>
            <a:pPr defTabSz="914400"/>
            <a:r>
              <a:rPr lang="en-US" sz="3200" b="0" dirty="0"/>
              <a:t>Next Steps &amp; Resources </a:t>
            </a:r>
          </a:p>
        </p:txBody>
      </p:sp>
      <p:sp>
        <p:nvSpPr>
          <p:cNvPr id="5" name="Content Placeholder 4">
            <a:extLst>
              <a:ext uri="{FF2B5EF4-FFF2-40B4-BE49-F238E27FC236}">
                <a16:creationId xmlns:a16="http://schemas.microsoft.com/office/drawing/2014/main" id="{A5A9FAB2-3B5E-F4E4-E548-ABE5C14A4035}"/>
              </a:ext>
            </a:extLst>
          </p:cNvPr>
          <p:cNvSpPr>
            <a:spLocks noGrp="1"/>
          </p:cNvSpPr>
          <p:nvPr>
            <p:ph idx="4294967295"/>
          </p:nvPr>
        </p:nvSpPr>
        <p:spPr>
          <a:xfrm>
            <a:off x="1591200" y="1389600"/>
            <a:ext cx="8578411" cy="4763757"/>
          </a:xfrm>
        </p:spPr>
        <p:txBody>
          <a:bodyPr>
            <a:noAutofit/>
          </a:bodyPr>
          <a:lstStyle/>
          <a:p>
            <a:pPr marL="252000" indent="-252000">
              <a:spcBef>
                <a:spcPts val="2200"/>
              </a:spcBef>
            </a:pPr>
            <a:r>
              <a:rPr lang="en-US" sz="1600" dirty="0">
                <a:latin typeface="Montserrat" pitchFamily="2" charset="77"/>
              </a:rPr>
              <a:t>One-on-one meetings are available to provide more personalized support for your business. </a:t>
            </a:r>
            <a:r>
              <a:rPr lang="en-US" sz="1600" dirty="0">
                <a:latin typeface="Montserrat" pitchFamily="2" charset="77"/>
                <a:hlinkClick r:id="rId2"/>
              </a:rPr>
              <a:t>Contact someone today</a:t>
            </a:r>
            <a:r>
              <a:rPr lang="en-US" sz="1600" dirty="0">
                <a:latin typeface="Montserrat" pitchFamily="2" charset="77"/>
              </a:rPr>
              <a:t>. </a:t>
            </a:r>
          </a:p>
          <a:p>
            <a:pPr marL="252000" indent="-252000">
              <a:spcBef>
                <a:spcPts val="2200"/>
              </a:spcBef>
            </a:pPr>
            <a:r>
              <a:rPr lang="en-US" sz="1600" dirty="0">
                <a:latin typeface="Montserrat" pitchFamily="2" charset="77"/>
              </a:rPr>
              <a:t>Infoline: call 1-888-247-4016 for questions related to procurement or the </a:t>
            </a:r>
            <a:r>
              <a:rPr lang="en-US" sz="1600" b="1" dirty="0" err="1">
                <a:latin typeface="Montserrat" pitchFamily="2" charset="77"/>
              </a:rPr>
              <a:t>BuyAndSell.gc.ca</a:t>
            </a:r>
            <a:r>
              <a:rPr lang="en-US" sz="1600" b="1" dirty="0">
                <a:latin typeface="Montserrat" pitchFamily="2" charset="77"/>
              </a:rPr>
              <a:t> </a:t>
            </a:r>
            <a:r>
              <a:rPr lang="en-US" sz="1600" dirty="0">
                <a:latin typeface="Montserrat" pitchFamily="2" charset="77"/>
              </a:rPr>
              <a:t>website</a:t>
            </a:r>
          </a:p>
          <a:p>
            <a:pPr marL="252000" indent="-252000">
              <a:spcBef>
                <a:spcPts val="2200"/>
              </a:spcBef>
            </a:pPr>
            <a:r>
              <a:rPr lang="en-US" sz="1600" dirty="0">
                <a:latin typeface="Montserrat" pitchFamily="2" charset="77"/>
              </a:rPr>
              <a:t>There are many self-service tools with instructions and information to help you get started on </a:t>
            </a:r>
            <a:r>
              <a:rPr lang="en-US" sz="1600" b="1" dirty="0" err="1">
                <a:latin typeface="Montserrat" pitchFamily="2" charset="77"/>
              </a:rPr>
              <a:t>buyandsell.gc.ca</a:t>
            </a:r>
            <a:r>
              <a:rPr lang="en-US" sz="1600" b="1" dirty="0">
                <a:latin typeface="Montserrat" pitchFamily="2" charset="77"/>
              </a:rPr>
              <a:t> </a:t>
            </a:r>
            <a:r>
              <a:rPr lang="en-US" sz="1600" dirty="0">
                <a:latin typeface="Montserrat" pitchFamily="2" charset="77"/>
              </a:rPr>
              <a:t>and </a:t>
            </a:r>
            <a:r>
              <a:rPr lang="en-US" sz="1600" b="1" dirty="0" err="1">
                <a:latin typeface="Montserrat" pitchFamily="2" charset="77"/>
              </a:rPr>
              <a:t>CanadaBuys</a:t>
            </a:r>
            <a:endParaRPr lang="en-US" sz="1600" b="1" dirty="0">
              <a:latin typeface="Montserrat" pitchFamily="2" charset="77"/>
            </a:endParaRPr>
          </a:p>
          <a:p>
            <a:pPr marL="252000" indent="-252000">
              <a:spcBef>
                <a:spcPts val="2200"/>
              </a:spcBef>
            </a:pPr>
            <a:endParaRPr lang="en-US" sz="1600" dirty="0">
              <a:latin typeface="Montserrat" pitchFamily="2" charset="77"/>
            </a:endParaRPr>
          </a:p>
        </p:txBody>
      </p:sp>
    </p:spTree>
    <p:extLst>
      <p:ext uri="{BB962C8B-B14F-4D97-AF65-F5344CB8AC3E}">
        <p14:creationId xmlns:p14="http://schemas.microsoft.com/office/powerpoint/2010/main" val="19680332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4F89067-2432-DF67-1E1C-DE089C692AC1}"/>
              </a:ext>
            </a:extLst>
          </p:cNvPr>
          <p:cNvSpPr>
            <a:spLocks noGrp="1"/>
          </p:cNvSpPr>
          <p:nvPr>
            <p:ph idx="4294967295"/>
          </p:nvPr>
        </p:nvSpPr>
        <p:spPr>
          <a:xfrm>
            <a:off x="1591200" y="1389063"/>
            <a:ext cx="8239125" cy="4351337"/>
          </a:xfrm>
        </p:spPr>
        <p:txBody>
          <a:bodyPr>
            <a:normAutofit/>
          </a:bodyPr>
          <a:lstStyle/>
          <a:p>
            <a:pPr marL="0" indent="0">
              <a:buNone/>
            </a:pPr>
            <a:r>
              <a:rPr lang="en-US" sz="1600" dirty="0" err="1">
                <a:solidFill>
                  <a:schemeClr val="tx1">
                    <a:lumMod val="65000"/>
                    <a:lumOff val="35000"/>
                  </a:schemeClr>
                </a:solidFill>
                <a:latin typeface="Montserrat" pitchFamily="2" charset="77"/>
              </a:rPr>
              <a:t>Pauktuutit</a:t>
            </a:r>
            <a:r>
              <a:rPr lang="en-US" sz="1600" dirty="0">
                <a:solidFill>
                  <a:schemeClr val="tx1">
                    <a:lumMod val="65000"/>
                    <a:lumOff val="35000"/>
                  </a:schemeClr>
                </a:solidFill>
                <a:latin typeface="Montserrat" pitchFamily="2" charset="77"/>
              </a:rPr>
              <a:t> has many resources available on our website: </a:t>
            </a:r>
            <a:endParaRPr lang="en-US" sz="1600" dirty="0">
              <a:solidFill>
                <a:schemeClr val="tx1">
                  <a:lumMod val="65000"/>
                  <a:lumOff val="35000"/>
                </a:schemeClr>
              </a:solidFill>
              <a:latin typeface="Montserrat" pitchFamily="2" charset="77"/>
              <a:hlinkClick r:id="rId2">
                <a:extLst>
                  <a:ext uri="{A12FA001-AC4F-418D-AE19-62706E023703}">
                    <ahyp:hlinkClr xmlns:ahyp="http://schemas.microsoft.com/office/drawing/2018/hyperlinkcolor" val="tx"/>
                  </a:ext>
                </a:extLst>
              </a:hlinkClick>
            </a:endParaRPr>
          </a:p>
          <a:p>
            <a:r>
              <a:rPr lang="en-US" sz="1600" dirty="0">
                <a:solidFill>
                  <a:schemeClr val="tx1">
                    <a:lumMod val="65000"/>
                    <a:lumOff val="35000"/>
                  </a:schemeClr>
                </a:solidFill>
                <a:latin typeface="Montserrat" pitchFamily="2" charset="77"/>
                <a:hlinkClick r:id="rId2">
                  <a:extLst>
                    <a:ext uri="{A12FA001-AC4F-418D-AE19-62706E023703}">
                      <ahyp:hlinkClr xmlns:ahyp="http://schemas.microsoft.com/office/drawing/2018/hyperlinkcolor" val="tx"/>
                    </a:ext>
                  </a:extLst>
                </a:hlinkClick>
              </a:rPr>
              <a:t>Inuit Women in Business Network</a:t>
            </a:r>
            <a:endParaRPr lang="en-US" sz="1600" dirty="0">
              <a:solidFill>
                <a:schemeClr val="tx1">
                  <a:lumMod val="65000"/>
                  <a:lumOff val="35000"/>
                </a:schemeClr>
              </a:solidFill>
              <a:latin typeface="Montserrat" pitchFamily="2" charset="77"/>
            </a:endParaRPr>
          </a:p>
          <a:p>
            <a:r>
              <a:rPr lang="en-US" sz="1600" dirty="0">
                <a:solidFill>
                  <a:schemeClr val="tx1">
                    <a:lumMod val="65000"/>
                    <a:lumOff val="35000"/>
                  </a:schemeClr>
                </a:solidFill>
                <a:latin typeface="Montserrat" pitchFamily="2" charset="77"/>
                <a:hlinkClick r:id="rId3">
                  <a:extLst>
                    <a:ext uri="{A12FA001-AC4F-418D-AE19-62706E023703}">
                      <ahyp:hlinkClr xmlns:ahyp="http://schemas.microsoft.com/office/drawing/2018/hyperlinkcolor" val="tx"/>
                    </a:ext>
                  </a:extLst>
                </a:hlinkClick>
              </a:rPr>
              <a:t>Business Resources</a:t>
            </a:r>
            <a:endParaRPr lang="en-US" sz="1600" dirty="0">
              <a:solidFill>
                <a:schemeClr val="tx1">
                  <a:lumMod val="65000"/>
                  <a:lumOff val="35000"/>
                </a:schemeClr>
              </a:solidFill>
              <a:latin typeface="Montserrat" pitchFamily="2" charset="77"/>
            </a:endParaRPr>
          </a:p>
        </p:txBody>
      </p:sp>
      <p:sp>
        <p:nvSpPr>
          <p:cNvPr id="2" name="Title 1">
            <a:extLst>
              <a:ext uri="{FF2B5EF4-FFF2-40B4-BE49-F238E27FC236}">
                <a16:creationId xmlns:a16="http://schemas.microsoft.com/office/drawing/2014/main" id="{60623E45-31F2-6AEC-4758-255158D892AC}"/>
              </a:ext>
            </a:extLst>
          </p:cNvPr>
          <p:cNvSpPr>
            <a:spLocks noGrp="1"/>
          </p:cNvSpPr>
          <p:nvPr>
            <p:ph type="title" idx="4294967295"/>
          </p:nvPr>
        </p:nvSpPr>
        <p:spPr>
          <a:xfrm>
            <a:off x="480646" y="806450"/>
            <a:ext cx="5203825" cy="498475"/>
          </a:xfrm>
        </p:spPr>
        <p:txBody>
          <a:bodyPr>
            <a:noAutofit/>
          </a:bodyPr>
          <a:lstStyle/>
          <a:p>
            <a:pPr defTabSz="914400"/>
            <a:r>
              <a:rPr lang="en-US" sz="3200" b="0" dirty="0"/>
              <a:t>Where Can I Get Help? </a:t>
            </a:r>
          </a:p>
        </p:txBody>
      </p:sp>
    </p:spTree>
    <p:extLst>
      <p:ext uri="{BB962C8B-B14F-4D97-AF65-F5344CB8AC3E}">
        <p14:creationId xmlns:p14="http://schemas.microsoft.com/office/powerpoint/2010/main" val="42518595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68287-9614-7412-4F4D-0B7E56797F82}"/>
              </a:ext>
            </a:extLst>
          </p:cNvPr>
          <p:cNvSpPr>
            <a:spLocks noGrp="1"/>
          </p:cNvSpPr>
          <p:nvPr>
            <p:ph type="title" idx="4294967295"/>
          </p:nvPr>
        </p:nvSpPr>
        <p:spPr>
          <a:xfrm>
            <a:off x="492368" y="806450"/>
            <a:ext cx="10353431" cy="558800"/>
          </a:xfrm>
        </p:spPr>
        <p:txBody>
          <a:bodyPr>
            <a:noAutofit/>
          </a:bodyPr>
          <a:lstStyle/>
          <a:p>
            <a:r>
              <a:rPr lang="en-US" sz="3200" b="0" dirty="0"/>
              <a:t>The Benefits of Government Procurement </a:t>
            </a:r>
          </a:p>
        </p:txBody>
      </p:sp>
      <p:sp>
        <p:nvSpPr>
          <p:cNvPr id="7" name="Text Placeholder 6">
            <a:extLst>
              <a:ext uri="{FF2B5EF4-FFF2-40B4-BE49-F238E27FC236}">
                <a16:creationId xmlns:a16="http://schemas.microsoft.com/office/drawing/2014/main" id="{5E4474C7-5793-7CA1-B44D-D007D902BD51}"/>
              </a:ext>
            </a:extLst>
          </p:cNvPr>
          <p:cNvSpPr>
            <a:spLocks noGrp="1"/>
          </p:cNvSpPr>
          <p:nvPr>
            <p:ph type="body" idx="4294967295"/>
          </p:nvPr>
        </p:nvSpPr>
        <p:spPr>
          <a:xfrm>
            <a:off x="1447800" y="1389063"/>
            <a:ext cx="10744200" cy="3879850"/>
          </a:xfrm>
        </p:spPr>
        <p:txBody>
          <a:bodyPr>
            <a:normAutofit/>
          </a:bodyPr>
          <a:lstStyle/>
          <a:p>
            <a:pPr marL="285750" indent="-285750">
              <a:buFont typeface="Arial" panose="020B0604020202020204" pitchFamily="34" charset="0"/>
              <a:buChar char="•"/>
            </a:pPr>
            <a:r>
              <a:rPr lang="en-US" sz="1600" dirty="0">
                <a:latin typeface="Montserrat" pitchFamily="2" charset="77"/>
              </a:rPr>
              <a:t>Large and stable market</a:t>
            </a:r>
          </a:p>
          <a:p>
            <a:pPr marL="285750" indent="-285750">
              <a:buFont typeface="Arial" panose="020B0604020202020204" pitchFamily="34" charset="0"/>
              <a:buChar char="•"/>
            </a:pPr>
            <a:r>
              <a:rPr lang="en-US" sz="1600" dirty="0">
                <a:latin typeface="Montserrat" pitchFamily="2" charset="77"/>
              </a:rPr>
              <a:t>Supports smaller and diverse businesses </a:t>
            </a:r>
          </a:p>
          <a:p>
            <a:pPr marL="285750" indent="-285750">
              <a:buFont typeface="Arial" panose="020B0604020202020204" pitchFamily="34" charset="0"/>
              <a:buChar char="•"/>
            </a:pPr>
            <a:r>
              <a:rPr lang="en-US" sz="1600" dirty="0">
                <a:latin typeface="Montserrat" pitchFamily="2" charset="77"/>
              </a:rPr>
              <a:t>Rigorous and transparent process</a:t>
            </a:r>
          </a:p>
          <a:p>
            <a:pPr marL="285750" indent="-285750">
              <a:buFont typeface="Arial" panose="020B0604020202020204" pitchFamily="34" charset="0"/>
              <a:buChar char="•"/>
            </a:pPr>
            <a:r>
              <a:rPr lang="en-US" sz="1600" dirty="0">
                <a:latin typeface="Montserrat" pitchFamily="2" charset="77"/>
              </a:rPr>
              <a:t>Access to a wide range of procurement contract opportunities </a:t>
            </a:r>
          </a:p>
          <a:p>
            <a:pPr marL="285750" indent="-285750">
              <a:buFont typeface="Arial" panose="020B0604020202020204" pitchFamily="34" charset="0"/>
              <a:buChar char="•"/>
            </a:pPr>
            <a:r>
              <a:rPr lang="en-US" sz="1600" dirty="0">
                <a:latin typeface="Montserrat" pitchFamily="2" charset="77"/>
              </a:rPr>
              <a:t>Standardized payment terms to improve cashflow</a:t>
            </a:r>
          </a:p>
          <a:p>
            <a:pPr marL="285750" indent="-285750">
              <a:buFont typeface="Arial" panose="020B0604020202020204" pitchFamily="34" charset="0"/>
              <a:buChar char="•"/>
            </a:pPr>
            <a:r>
              <a:rPr lang="en-US" sz="1600" dirty="0">
                <a:latin typeface="Montserrat" pitchFamily="2" charset="77"/>
              </a:rPr>
              <a:t>Potential for long-term contracts</a:t>
            </a:r>
          </a:p>
          <a:p>
            <a:pPr marL="285750" indent="-285750">
              <a:buFont typeface="Arial" panose="020B0604020202020204" pitchFamily="34" charset="0"/>
              <a:buChar char="•"/>
            </a:pPr>
            <a:r>
              <a:rPr lang="en-US" sz="1600" dirty="0">
                <a:latin typeface="Montserrat" pitchFamily="2" charset="77"/>
              </a:rPr>
              <a:t>Reputation and credibility </a:t>
            </a:r>
          </a:p>
        </p:txBody>
      </p:sp>
    </p:spTree>
    <p:extLst>
      <p:ext uri="{BB962C8B-B14F-4D97-AF65-F5344CB8AC3E}">
        <p14:creationId xmlns:p14="http://schemas.microsoft.com/office/powerpoint/2010/main" val="36375038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5CE709F-DB6B-CC7F-4EB0-23831186D9BF}"/>
              </a:ext>
            </a:extLst>
          </p:cNvPr>
          <p:cNvSpPr>
            <a:spLocks noGrp="1"/>
          </p:cNvSpPr>
          <p:nvPr>
            <p:ph type="title" idx="4294967295"/>
          </p:nvPr>
        </p:nvSpPr>
        <p:spPr>
          <a:xfrm>
            <a:off x="489600" y="806400"/>
            <a:ext cx="10475089" cy="536791"/>
          </a:xfrm>
        </p:spPr>
        <p:txBody>
          <a:bodyPr>
            <a:normAutofit/>
          </a:bodyPr>
          <a:lstStyle/>
          <a:p>
            <a:pPr defTabSz="914400"/>
            <a:r>
              <a:rPr lang="en-US" sz="3200" b="0"/>
              <a:t>Procurement Assistance Canada </a:t>
            </a:r>
          </a:p>
        </p:txBody>
      </p:sp>
      <p:sp>
        <p:nvSpPr>
          <p:cNvPr id="5" name="Content Placeholder 4">
            <a:extLst>
              <a:ext uri="{FF2B5EF4-FFF2-40B4-BE49-F238E27FC236}">
                <a16:creationId xmlns:a16="http://schemas.microsoft.com/office/drawing/2014/main" id="{6151D38A-C6A0-EE3E-73A9-F711C4327EE4}"/>
              </a:ext>
            </a:extLst>
          </p:cNvPr>
          <p:cNvSpPr>
            <a:spLocks noGrp="1"/>
          </p:cNvSpPr>
          <p:nvPr>
            <p:ph idx="4294967295"/>
          </p:nvPr>
        </p:nvSpPr>
        <p:spPr>
          <a:xfrm>
            <a:off x="1591200" y="1389600"/>
            <a:ext cx="6700184" cy="2643188"/>
          </a:xfrm>
        </p:spPr>
        <p:txBody>
          <a:bodyPr>
            <a:noAutofit/>
          </a:bodyPr>
          <a:lstStyle/>
          <a:p>
            <a:pPr marL="252000" indent="-252000">
              <a:spcBef>
                <a:spcPts val="2200"/>
              </a:spcBef>
            </a:pPr>
            <a:r>
              <a:rPr lang="en-US" sz="1600" dirty="0">
                <a:latin typeface="Montserrat" pitchFamily="2" charset="77"/>
              </a:rPr>
              <a:t>This department supports smaller and diverse businesses through the federal procurement process</a:t>
            </a:r>
          </a:p>
          <a:p>
            <a:pPr marL="252000" indent="-252000">
              <a:spcBef>
                <a:spcPts val="2200"/>
              </a:spcBef>
            </a:pPr>
            <a:r>
              <a:rPr lang="en-US" sz="1600" dirty="0">
                <a:latin typeface="Montserrat" pitchFamily="2" charset="77"/>
              </a:rPr>
              <a:t>Engages, assists and informs businesses on how to sell goods and services to the Government of Canada</a:t>
            </a:r>
          </a:p>
          <a:p>
            <a:pPr marL="252000" indent="-252000">
              <a:spcBef>
                <a:spcPts val="2200"/>
              </a:spcBef>
            </a:pPr>
            <a:r>
              <a:rPr lang="en-US" sz="1600" dirty="0">
                <a:latin typeface="Montserrat" pitchFamily="2" charset="77"/>
              </a:rPr>
              <a:t>Works to reduce barriers to ensure fairness in the process</a:t>
            </a:r>
          </a:p>
          <a:p>
            <a:pPr marL="252000" indent="-252000">
              <a:spcBef>
                <a:spcPts val="2200"/>
              </a:spcBef>
            </a:pPr>
            <a:r>
              <a:rPr lang="en-US" sz="1600" dirty="0">
                <a:latin typeface="Montserrat" pitchFamily="2" charset="77"/>
              </a:rPr>
              <a:t>Looks for opportunities to advance supplier diversity through targeted outreach and advocacy</a:t>
            </a:r>
          </a:p>
          <a:p>
            <a:pPr marL="252000" indent="-252000">
              <a:spcBef>
                <a:spcPts val="2200"/>
              </a:spcBef>
            </a:pPr>
            <a:endParaRPr lang="en-US" sz="1600" dirty="0">
              <a:latin typeface="Montserrat" pitchFamily="2" charset="77"/>
            </a:endParaRPr>
          </a:p>
        </p:txBody>
      </p:sp>
    </p:spTree>
    <p:extLst>
      <p:ext uri="{BB962C8B-B14F-4D97-AF65-F5344CB8AC3E}">
        <p14:creationId xmlns:p14="http://schemas.microsoft.com/office/powerpoint/2010/main" val="30495150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AA7208-6D89-A750-DB21-6FB29F0D1492}"/>
              </a:ext>
            </a:extLst>
          </p:cNvPr>
          <p:cNvSpPr>
            <a:spLocks noGrp="1"/>
          </p:cNvSpPr>
          <p:nvPr>
            <p:ph type="title" idx="4294967295"/>
          </p:nvPr>
        </p:nvSpPr>
        <p:spPr>
          <a:xfrm>
            <a:off x="489600" y="806400"/>
            <a:ext cx="6652605" cy="978658"/>
          </a:xfrm>
        </p:spPr>
        <p:txBody>
          <a:bodyPr>
            <a:normAutofit/>
          </a:bodyPr>
          <a:lstStyle/>
          <a:p>
            <a:pPr defTabSz="914400"/>
            <a:r>
              <a:rPr lang="en-US" sz="3200" b="0" dirty="0"/>
              <a:t>Opportunity for Smaller, diverse businesses </a:t>
            </a:r>
          </a:p>
        </p:txBody>
      </p:sp>
      <p:sp>
        <p:nvSpPr>
          <p:cNvPr id="3" name="Content Placeholder 2">
            <a:extLst>
              <a:ext uri="{FF2B5EF4-FFF2-40B4-BE49-F238E27FC236}">
                <a16:creationId xmlns:a16="http://schemas.microsoft.com/office/drawing/2014/main" id="{6F1B3600-62C5-0C65-A4E5-06C193D264A4}"/>
              </a:ext>
            </a:extLst>
          </p:cNvPr>
          <p:cNvSpPr>
            <a:spLocks noGrp="1"/>
          </p:cNvSpPr>
          <p:nvPr>
            <p:ph idx="4294967295"/>
          </p:nvPr>
        </p:nvSpPr>
        <p:spPr>
          <a:xfrm>
            <a:off x="1591200" y="1785058"/>
            <a:ext cx="5847568" cy="3087688"/>
          </a:xfrm>
        </p:spPr>
        <p:txBody>
          <a:bodyPr>
            <a:normAutofit/>
          </a:bodyPr>
          <a:lstStyle/>
          <a:p>
            <a:pPr marL="252000" indent="-252000">
              <a:spcBef>
                <a:spcPts val="2200"/>
              </a:spcBef>
            </a:pPr>
            <a:r>
              <a:rPr lang="en-US" sz="1600" dirty="0">
                <a:latin typeface="Montserrat" pitchFamily="2" charset="77"/>
              </a:rPr>
              <a:t>The Government of Canada is one of the largest buyers of goods and services in Canada</a:t>
            </a:r>
          </a:p>
          <a:p>
            <a:pPr marL="252000" indent="-252000">
              <a:spcBef>
                <a:spcPts val="2200"/>
              </a:spcBef>
            </a:pPr>
            <a:r>
              <a:rPr lang="en-US" sz="1600" dirty="0">
                <a:latin typeface="Montserrat" pitchFamily="2" charset="77"/>
              </a:rPr>
              <a:t>The GOC buys a wide range of goods and services each year, with contract values ranging from hundreds to billions of dollars</a:t>
            </a:r>
          </a:p>
          <a:p>
            <a:pPr marL="252000" indent="-252000">
              <a:spcBef>
                <a:spcPts val="2200"/>
              </a:spcBef>
            </a:pPr>
            <a:endParaRPr lang="en-US" sz="1600" dirty="0">
              <a:latin typeface="Montserrat" pitchFamily="2" charset="77"/>
            </a:endParaRPr>
          </a:p>
        </p:txBody>
      </p:sp>
      <p:sp>
        <p:nvSpPr>
          <p:cNvPr id="4" name="Oval 3">
            <a:extLst>
              <a:ext uri="{FF2B5EF4-FFF2-40B4-BE49-F238E27FC236}">
                <a16:creationId xmlns:a16="http://schemas.microsoft.com/office/drawing/2014/main" id="{D944A1DE-FEF4-2630-E66E-A301AAECA9F8}"/>
              </a:ext>
            </a:extLst>
          </p:cNvPr>
          <p:cNvSpPr/>
          <p:nvPr/>
        </p:nvSpPr>
        <p:spPr>
          <a:xfrm>
            <a:off x="5199550" y="4071274"/>
            <a:ext cx="4876800" cy="2371079"/>
          </a:xfrm>
          <a:prstGeom prst="ellipse">
            <a:avLst/>
          </a:prstGeom>
          <a:solidFill>
            <a:schemeClr val="tx1">
              <a:lumMod val="65000"/>
              <a:lumOff val="35000"/>
              <a:alpha val="40000"/>
            </a:schemeClr>
          </a:solidFill>
          <a:ln>
            <a:solidFill>
              <a:schemeClr val="bg2"/>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latin typeface="Montserrat" pitchFamily="2" charset="77"/>
              </a:rPr>
              <a:t>Small businesses are sought after for their ability to quickly solve problems and meet client needs  </a:t>
            </a:r>
          </a:p>
        </p:txBody>
      </p:sp>
      <p:sp>
        <p:nvSpPr>
          <p:cNvPr id="5" name="Oval 4">
            <a:extLst>
              <a:ext uri="{FF2B5EF4-FFF2-40B4-BE49-F238E27FC236}">
                <a16:creationId xmlns:a16="http://schemas.microsoft.com/office/drawing/2014/main" id="{A14C2B22-45C4-1449-4930-4906F2823075}"/>
              </a:ext>
            </a:extLst>
          </p:cNvPr>
          <p:cNvSpPr/>
          <p:nvPr/>
        </p:nvSpPr>
        <p:spPr>
          <a:xfrm>
            <a:off x="8414795" y="1910435"/>
            <a:ext cx="2836301" cy="2750898"/>
          </a:xfrm>
          <a:prstGeom prst="ellipse">
            <a:avLst/>
          </a:prstGeom>
          <a:solidFill>
            <a:schemeClr val="tx1">
              <a:lumMod val="65000"/>
              <a:lumOff val="35000"/>
            </a:schemeClr>
          </a:solid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latin typeface="Montserrat" pitchFamily="2" charset="77"/>
              </a:rPr>
              <a:t>On average, smaller businesses in Canada win most of the total value of contracts awarded each year.</a:t>
            </a:r>
          </a:p>
        </p:txBody>
      </p:sp>
    </p:spTree>
    <p:extLst>
      <p:ext uri="{BB962C8B-B14F-4D97-AF65-F5344CB8AC3E}">
        <p14:creationId xmlns:p14="http://schemas.microsoft.com/office/powerpoint/2010/main" val="16781803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8C68C7-B462-E732-5CC2-3533BFDA0ED7}"/>
              </a:ext>
            </a:extLst>
          </p:cNvPr>
          <p:cNvSpPr>
            <a:spLocks noGrp="1"/>
          </p:cNvSpPr>
          <p:nvPr>
            <p:ph type="title" idx="4294967295"/>
          </p:nvPr>
        </p:nvSpPr>
        <p:spPr>
          <a:xfrm>
            <a:off x="489600" y="806400"/>
            <a:ext cx="7690573" cy="1075621"/>
          </a:xfrm>
        </p:spPr>
        <p:txBody>
          <a:bodyPr>
            <a:normAutofit/>
          </a:bodyPr>
          <a:lstStyle/>
          <a:p>
            <a:pPr defTabSz="914400"/>
            <a:r>
              <a:rPr lang="en-US" sz="3200" b="0" dirty="0"/>
              <a:t>Procurement Opportunities with the Government of Canada </a:t>
            </a:r>
          </a:p>
        </p:txBody>
      </p:sp>
      <p:sp>
        <p:nvSpPr>
          <p:cNvPr id="3" name="Content Placeholder 2">
            <a:extLst>
              <a:ext uri="{FF2B5EF4-FFF2-40B4-BE49-F238E27FC236}">
                <a16:creationId xmlns:a16="http://schemas.microsoft.com/office/drawing/2014/main" id="{AD2C256D-6323-13C1-61CE-60B7CCA085B1}"/>
              </a:ext>
            </a:extLst>
          </p:cNvPr>
          <p:cNvSpPr>
            <a:spLocks noGrp="1"/>
          </p:cNvSpPr>
          <p:nvPr>
            <p:ph idx="4294967295"/>
          </p:nvPr>
        </p:nvSpPr>
        <p:spPr>
          <a:xfrm>
            <a:off x="1591200" y="1817197"/>
            <a:ext cx="7928659" cy="4010025"/>
          </a:xfrm>
        </p:spPr>
        <p:txBody>
          <a:bodyPr>
            <a:normAutofit/>
          </a:bodyPr>
          <a:lstStyle/>
          <a:p>
            <a:pPr marL="252000" indent="-252000">
              <a:spcBef>
                <a:spcPts val="2200"/>
              </a:spcBef>
            </a:pPr>
            <a:r>
              <a:rPr lang="en-US" sz="1600" b="1" kern="100" dirty="0">
                <a:effectLst/>
                <a:latin typeface="Montserrat" pitchFamily="2" charset="77"/>
                <a:ea typeface="Calibri" panose="020F0502020204030204" pitchFamily="34" charset="0"/>
                <a:cs typeface="Times New Roman" panose="02020603050405020304" pitchFamily="18" charset="0"/>
              </a:rPr>
              <a:t>Public Services and Procurement Canada (PSPC) </a:t>
            </a:r>
            <a:r>
              <a:rPr lang="en-US" sz="1600" kern="100" dirty="0">
                <a:effectLst/>
                <a:latin typeface="Montserrat" pitchFamily="2" charset="77"/>
                <a:ea typeface="Calibri" panose="020F0502020204030204" pitchFamily="34" charset="0"/>
                <a:cs typeface="Times New Roman" panose="02020603050405020304" pitchFamily="18" charset="0"/>
              </a:rPr>
              <a:t>is the main procurement arm of the federal government</a:t>
            </a:r>
          </a:p>
          <a:p>
            <a:pPr marL="252000" indent="-252000">
              <a:spcBef>
                <a:spcPts val="2200"/>
              </a:spcBef>
            </a:pPr>
            <a:r>
              <a:rPr lang="en-US" sz="1600" dirty="0">
                <a:latin typeface="Montserrat" pitchFamily="2" charset="77"/>
              </a:rPr>
              <a:t>The </a:t>
            </a:r>
            <a:r>
              <a:rPr lang="en-US" sz="1600" b="1" dirty="0">
                <a:latin typeface="Montserrat" pitchFamily="2" charset="77"/>
              </a:rPr>
              <a:t>Procurement Strategy for Indigenous Businesses (PSIB) </a:t>
            </a:r>
            <a:r>
              <a:rPr lang="en-US" sz="1600" dirty="0">
                <a:latin typeface="Montserrat" pitchFamily="2" charset="77"/>
              </a:rPr>
              <a:t>is a federal government initiative designed to increase the participation of Indigenous businesses in federal procurement. </a:t>
            </a:r>
          </a:p>
        </p:txBody>
      </p:sp>
    </p:spTree>
    <p:extLst>
      <p:ext uri="{BB962C8B-B14F-4D97-AF65-F5344CB8AC3E}">
        <p14:creationId xmlns:p14="http://schemas.microsoft.com/office/powerpoint/2010/main" val="22414011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67BD6DC9-A378-C526-1564-C95617BDC375}"/>
              </a:ext>
            </a:extLst>
          </p:cNvPr>
          <p:cNvGrpSpPr/>
          <p:nvPr/>
        </p:nvGrpSpPr>
        <p:grpSpPr>
          <a:xfrm>
            <a:off x="1591200" y="1385120"/>
            <a:ext cx="9495413" cy="4654125"/>
            <a:chOff x="0" y="1234"/>
            <a:chExt cx="9495413" cy="859795"/>
          </a:xfrm>
        </p:grpSpPr>
        <p:sp>
          <p:nvSpPr>
            <p:cNvPr id="20" name="Rectangle 19">
              <a:extLst>
                <a:ext uri="{FF2B5EF4-FFF2-40B4-BE49-F238E27FC236}">
                  <a16:creationId xmlns:a16="http://schemas.microsoft.com/office/drawing/2014/main" id="{F2BB9BFB-6875-097C-7D72-0D8DEF48D916}"/>
                </a:ext>
              </a:extLst>
            </p:cNvPr>
            <p:cNvSpPr/>
            <p:nvPr/>
          </p:nvSpPr>
          <p:spPr>
            <a:xfrm>
              <a:off x="0" y="1234"/>
              <a:ext cx="9495413" cy="76222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pPr marL="285750" indent="-285750">
                <a:buFont typeface="Arial" panose="020B0604020202020204" pitchFamily="34" charset="0"/>
                <a:buChar char="•"/>
              </a:pPr>
              <a:endParaRPr lang="en-US"/>
            </a:p>
          </p:txBody>
        </p:sp>
        <p:sp>
          <p:nvSpPr>
            <p:cNvPr id="21" name="TextBox 20">
              <a:extLst>
                <a:ext uri="{FF2B5EF4-FFF2-40B4-BE49-F238E27FC236}">
                  <a16:creationId xmlns:a16="http://schemas.microsoft.com/office/drawing/2014/main" id="{CCA060BB-A1F0-C1EA-F318-490624471FFE}"/>
                </a:ext>
              </a:extLst>
            </p:cNvPr>
            <p:cNvSpPr txBox="1"/>
            <p:nvPr/>
          </p:nvSpPr>
          <p:spPr>
            <a:xfrm>
              <a:off x="1" y="98800"/>
              <a:ext cx="6539546" cy="76222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60960" tIns="60960" rIns="60960" bIns="60960" numCol="1" spcCol="1270" anchor="t" anchorCtr="0">
              <a:noAutofit/>
            </a:bodyPr>
            <a:lstStyle/>
            <a:p>
              <a:pPr marL="252000" lvl="0" indent="-252000" algn="l" defTabSz="711200">
                <a:lnSpc>
                  <a:spcPct val="90000"/>
                </a:lnSpc>
                <a:spcBef>
                  <a:spcPts val="2200"/>
                </a:spcBef>
                <a:spcAft>
                  <a:spcPct val="35000"/>
                </a:spcAft>
                <a:buFont typeface="Arial" panose="020B0604020202020204" pitchFamily="34" charset="0"/>
                <a:buChar char="•"/>
              </a:pPr>
              <a:r>
                <a:rPr lang="en-US" sz="1600" b="0" i="0" kern="1200" dirty="0">
                  <a:latin typeface="Montserrat" pitchFamily="2" charset="77"/>
                </a:rPr>
                <a:t>The program was created to support Indigenous economic development and promote greater economic opportunities for Indigenous peoples across Canada.</a:t>
              </a:r>
            </a:p>
            <a:p>
              <a:pPr marL="252000" indent="-252000" defTabSz="711200">
                <a:lnSpc>
                  <a:spcPct val="90000"/>
                </a:lnSpc>
                <a:spcBef>
                  <a:spcPts val="2200"/>
                </a:spcBef>
                <a:spcAft>
                  <a:spcPct val="35000"/>
                </a:spcAft>
                <a:buFont typeface="Arial" panose="020B0604020202020204" pitchFamily="34" charset="0"/>
                <a:buChar char="•"/>
              </a:pPr>
              <a:r>
                <a:rPr lang="en-US" sz="1600" b="0" i="0" kern="1200" dirty="0">
                  <a:latin typeface="Montserrat" pitchFamily="2" charset="77"/>
                </a:rPr>
                <a:t>Under the PSIB, Indigenous businesses are given preferential treatment in federal procurement processes.</a:t>
              </a:r>
            </a:p>
            <a:p>
              <a:pPr marL="252000" indent="-252000" defTabSz="711200">
                <a:lnSpc>
                  <a:spcPct val="90000"/>
                </a:lnSpc>
                <a:spcBef>
                  <a:spcPts val="2200"/>
                </a:spcBef>
                <a:spcAft>
                  <a:spcPct val="35000"/>
                </a:spcAft>
                <a:buFont typeface="Arial" panose="020B0604020202020204" pitchFamily="34" charset="0"/>
                <a:buChar char="•"/>
              </a:pPr>
              <a:r>
                <a:rPr lang="en-US" sz="1600" b="0" i="0" kern="1200" dirty="0">
                  <a:latin typeface="Montserrat" pitchFamily="2" charset="77"/>
                </a:rPr>
                <a:t>The program requires federal departments and agencies to make a reasonable effort to identify and include Indigenous businesses in their procurement activities.</a:t>
              </a:r>
            </a:p>
            <a:p>
              <a:pPr marL="252000" indent="-252000" defTabSz="711200">
                <a:lnSpc>
                  <a:spcPct val="90000"/>
                </a:lnSpc>
                <a:spcBef>
                  <a:spcPts val="2200"/>
                </a:spcBef>
                <a:spcAft>
                  <a:spcPct val="35000"/>
                </a:spcAft>
                <a:buFont typeface="Arial" panose="020B0604020202020204" pitchFamily="34" charset="0"/>
                <a:buChar char="•"/>
              </a:pPr>
              <a:r>
                <a:rPr lang="en-CA" sz="1600" b="0" i="0" kern="1200" dirty="0">
                  <a:latin typeface="Montserrat" pitchFamily="2" charset="77"/>
                </a:rPr>
                <a:t>Set-aside opportunities for Indigenous businesses, this requires all government departments and agencies offer a minimum of 5% of the total value of their contracts to Indigenous businesses.</a:t>
              </a:r>
              <a:endParaRPr lang="en-US" sz="1600" b="0" i="0" kern="1200" dirty="0">
                <a:latin typeface="Montserrat" pitchFamily="2" charset="77"/>
              </a:endParaRPr>
            </a:p>
          </p:txBody>
        </p:sp>
      </p:grpSp>
      <p:grpSp>
        <p:nvGrpSpPr>
          <p:cNvPr id="8" name="Group 7">
            <a:extLst>
              <a:ext uri="{FF2B5EF4-FFF2-40B4-BE49-F238E27FC236}">
                <a16:creationId xmlns:a16="http://schemas.microsoft.com/office/drawing/2014/main" id="{7B6BDB68-FD7D-9F1E-E819-7840C9F6F7AF}"/>
              </a:ext>
            </a:extLst>
          </p:cNvPr>
          <p:cNvGrpSpPr/>
          <p:nvPr/>
        </p:nvGrpSpPr>
        <p:grpSpPr>
          <a:xfrm>
            <a:off x="1591200" y="4434036"/>
            <a:ext cx="9495413" cy="762229"/>
            <a:chOff x="0" y="3050150"/>
            <a:chExt cx="9495413" cy="762229"/>
          </a:xfrm>
        </p:grpSpPr>
        <p:sp>
          <p:nvSpPr>
            <p:cNvPr id="12" name="Rectangle 11">
              <a:extLst>
                <a:ext uri="{FF2B5EF4-FFF2-40B4-BE49-F238E27FC236}">
                  <a16:creationId xmlns:a16="http://schemas.microsoft.com/office/drawing/2014/main" id="{C3AC33A1-3BC9-697F-63B5-D972B31EF462}"/>
                </a:ext>
              </a:extLst>
            </p:cNvPr>
            <p:cNvSpPr/>
            <p:nvPr/>
          </p:nvSpPr>
          <p:spPr>
            <a:xfrm>
              <a:off x="0" y="3050150"/>
              <a:ext cx="9495413" cy="76222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pPr marL="285750" indent="-285750">
                <a:buFont typeface="Arial" panose="020B0604020202020204" pitchFamily="34" charset="0"/>
                <a:buChar char="•"/>
              </a:pPr>
              <a:endParaRPr lang="en-US"/>
            </a:p>
          </p:txBody>
        </p:sp>
        <p:sp>
          <p:nvSpPr>
            <p:cNvPr id="13" name="TextBox 12">
              <a:extLst>
                <a:ext uri="{FF2B5EF4-FFF2-40B4-BE49-F238E27FC236}">
                  <a16:creationId xmlns:a16="http://schemas.microsoft.com/office/drawing/2014/main" id="{54639FC2-B422-C03B-1BA1-487B2DA4B342}"/>
                </a:ext>
              </a:extLst>
            </p:cNvPr>
            <p:cNvSpPr txBox="1"/>
            <p:nvPr/>
          </p:nvSpPr>
          <p:spPr>
            <a:xfrm>
              <a:off x="0" y="3050150"/>
              <a:ext cx="9495413" cy="76222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60960" tIns="60960" rIns="60960" bIns="60960" numCol="1" spcCol="1270" anchor="t" anchorCtr="0">
              <a:noAutofit/>
            </a:bodyPr>
            <a:lstStyle/>
            <a:p>
              <a:pPr marL="285750" lvl="0" indent="-285750" algn="l" defTabSz="711200">
                <a:lnSpc>
                  <a:spcPct val="90000"/>
                </a:lnSpc>
                <a:spcBef>
                  <a:spcPct val="0"/>
                </a:spcBef>
                <a:spcAft>
                  <a:spcPct val="35000"/>
                </a:spcAft>
                <a:buFont typeface="Arial" panose="020B0604020202020204" pitchFamily="34" charset="0"/>
                <a:buChar char="•"/>
              </a:pPr>
              <a:endParaRPr lang="en-US" sz="1600" b="0" i="0" kern="1200" dirty="0">
                <a:latin typeface="Montserrat" pitchFamily="2" charset="77"/>
              </a:endParaRPr>
            </a:p>
          </p:txBody>
        </p:sp>
      </p:grpSp>
      <p:sp>
        <p:nvSpPr>
          <p:cNvPr id="22" name="Title 1">
            <a:extLst>
              <a:ext uri="{FF2B5EF4-FFF2-40B4-BE49-F238E27FC236}">
                <a16:creationId xmlns:a16="http://schemas.microsoft.com/office/drawing/2014/main" id="{C91508F9-3EDC-6AE9-C1E4-0963C998869C}"/>
              </a:ext>
            </a:extLst>
          </p:cNvPr>
          <p:cNvSpPr txBox="1">
            <a:spLocks/>
          </p:cNvSpPr>
          <p:nvPr/>
        </p:nvSpPr>
        <p:spPr>
          <a:xfrm>
            <a:off x="489600" y="806399"/>
            <a:ext cx="7875924" cy="855335"/>
          </a:xfrm>
          <a:prstGeom prst="rect">
            <a:avLst/>
          </a:prstGeom>
        </p:spPr>
        <p:txBody>
          <a:bodyPr vert="horz" lIns="91440" tIns="45720" rIns="91440" bIns="45720" rtlCol="0" anchor="ctr">
            <a:noAutofit/>
          </a:bodyPr>
          <a:lstStyle>
            <a:lvl1pPr algn="l" defTabSz="914377" rtl="0" eaLnBrk="1" latinLnBrk="0" hangingPunct="1">
              <a:lnSpc>
                <a:spcPct val="90000"/>
              </a:lnSpc>
              <a:spcBef>
                <a:spcPct val="0"/>
              </a:spcBef>
              <a:buNone/>
              <a:defRPr lang="en-US" sz="4800" b="1" kern="1200" dirty="0">
                <a:solidFill>
                  <a:schemeClr val="tx1">
                    <a:lumMod val="65000"/>
                    <a:lumOff val="35000"/>
                  </a:schemeClr>
                </a:solidFill>
                <a:latin typeface="Montserrat ExtraBold" pitchFamily="2" charset="77"/>
                <a:ea typeface="+mn-ea"/>
                <a:cs typeface="+mn-cs"/>
              </a:defRPr>
            </a:lvl1pPr>
          </a:lstStyle>
          <a:p>
            <a:pPr defTabSz="914400"/>
            <a:r>
              <a:rPr lang="en-CA" sz="3200" b="0" dirty="0"/>
              <a:t>Procurement Strategy for Indigenous Businesses (PSIB)</a:t>
            </a:r>
            <a:endParaRPr lang="en-CA" sz="2800" b="0" dirty="0">
              <a:latin typeface="Montserrat" pitchFamily="2" charset="77"/>
            </a:endParaRPr>
          </a:p>
        </p:txBody>
      </p:sp>
    </p:spTree>
    <p:extLst>
      <p:ext uri="{BB962C8B-B14F-4D97-AF65-F5344CB8AC3E}">
        <p14:creationId xmlns:p14="http://schemas.microsoft.com/office/powerpoint/2010/main" val="40150237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341218-952E-CD90-AD13-382EC8990CF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B96107F-28F3-DB46-777A-A55A23F20EB2}"/>
              </a:ext>
            </a:extLst>
          </p:cNvPr>
          <p:cNvSpPr>
            <a:spLocks noGrp="1"/>
          </p:cNvSpPr>
          <p:nvPr>
            <p:ph type="title" idx="4294967295"/>
          </p:nvPr>
        </p:nvSpPr>
        <p:spPr>
          <a:xfrm>
            <a:off x="489600" y="806399"/>
            <a:ext cx="8889178" cy="855335"/>
          </a:xfrm>
        </p:spPr>
        <p:txBody>
          <a:bodyPr>
            <a:noAutofit/>
          </a:bodyPr>
          <a:lstStyle/>
          <a:p>
            <a:pPr defTabSz="914400"/>
            <a:r>
              <a:rPr lang="en-US" sz="3200" b="0" dirty="0"/>
              <a:t>Procurement Strategy for Indigenous Businesses (PSIB) </a:t>
            </a:r>
            <a:r>
              <a:rPr lang="en-US" sz="2800" b="0" dirty="0">
                <a:latin typeface="Montserrat" pitchFamily="2" charset="77"/>
              </a:rPr>
              <a:t>(continued)</a:t>
            </a:r>
          </a:p>
        </p:txBody>
      </p:sp>
      <p:grpSp>
        <p:nvGrpSpPr>
          <p:cNvPr id="3" name="Group 2">
            <a:extLst>
              <a:ext uri="{FF2B5EF4-FFF2-40B4-BE49-F238E27FC236}">
                <a16:creationId xmlns:a16="http://schemas.microsoft.com/office/drawing/2014/main" id="{8410E57A-E0D3-1F3E-DD66-F5640EB3491A}"/>
              </a:ext>
            </a:extLst>
          </p:cNvPr>
          <p:cNvGrpSpPr/>
          <p:nvPr/>
        </p:nvGrpSpPr>
        <p:grpSpPr>
          <a:xfrm>
            <a:off x="1591200" y="1385120"/>
            <a:ext cx="9495413" cy="4666483"/>
            <a:chOff x="0" y="1234"/>
            <a:chExt cx="9495413" cy="862078"/>
          </a:xfrm>
        </p:grpSpPr>
        <p:sp>
          <p:nvSpPr>
            <p:cNvPr id="20" name="Rectangle 19">
              <a:extLst>
                <a:ext uri="{FF2B5EF4-FFF2-40B4-BE49-F238E27FC236}">
                  <a16:creationId xmlns:a16="http://schemas.microsoft.com/office/drawing/2014/main" id="{092BD863-0DB0-8927-0735-87F8206C20C5}"/>
                </a:ext>
              </a:extLst>
            </p:cNvPr>
            <p:cNvSpPr/>
            <p:nvPr/>
          </p:nvSpPr>
          <p:spPr>
            <a:xfrm>
              <a:off x="0" y="1234"/>
              <a:ext cx="9495413" cy="76222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pPr marL="285750" indent="-285750">
                <a:buFont typeface="Arial" panose="020B0604020202020204" pitchFamily="34" charset="0"/>
                <a:buChar char="•"/>
              </a:pPr>
              <a:endParaRPr lang="en-US"/>
            </a:p>
          </p:txBody>
        </p:sp>
        <p:sp>
          <p:nvSpPr>
            <p:cNvPr id="21" name="TextBox 20">
              <a:extLst>
                <a:ext uri="{FF2B5EF4-FFF2-40B4-BE49-F238E27FC236}">
                  <a16:creationId xmlns:a16="http://schemas.microsoft.com/office/drawing/2014/main" id="{72142F6D-CDC8-4F48-0654-AAABE4D3E96C}"/>
                </a:ext>
              </a:extLst>
            </p:cNvPr>
            <p:cNvSpPr txBox="1"/>
            <p:nvPr/>
          </p:nvSpPr>
          <p:spPr>
            <a:xfrm>
              <a:off x="1" y="101083"/>
              <a:ext cx="6539546" cy="76222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60960" tIns="60960" rIns="60960" bIns="60960" numCol="1" spcCol="1270" anchor="t" anchorCtr="0">
              <a:noAutofit/>
            </a:bodyPr>
            <a:lstStyle/>
            <a:p>
              <a:pPr marL="252000" indent="-252000" defTabSz="711200">
                <a:lnSpc>
                  <a:spcPct val="90000"/>
                </a:lnSpc>
                <a:spcBef>
                  <a:spcPts val="2200"/>
                </a:spcBef>
                <a:spcAft>
                  <a:spcPct val="35000"/>
                </a:spcAft>
                <a:buFont typeface="Arial" panose="020B0604020202020204" pitchFamily="34" charset="0"/>
                <a:buChar char="•"/>
              </a:pPr>
              <a:r>
                <a:rPr lang="en-US" sz="1600" b="0" i="0" kern="1200" dirty="0">
                  <a:latin typeface="Montserrat" pitchFamily="2" charset="77"/>
                </a:rPr>
                <a:t>The PSIB is based on the principle of "best value," which means  federal departments and agencies will still consider factors such as price, quality, and delivery when evaluating bids from Indigenous businesses.</a:t>
              </a:r>
            </a:p>
            <a:p>
              <a:pPr marL="252000" indent="-252000" defTabSz="711200">
                <a:lnSpc>
                  <a:spcPct val="90000"/>
                </a:lnSpc>
                <a:spcBef>
                  <a:spcPts val="2200"/>
                </a:spcBef>
                <a:spcAft>
                  <a:spcPct val="35000"/>
                </a:spcAft>
                <a:buFont typeface="Arial" panose="020B0604020202020204" pitchFamily="34" charset="0"/>
                <a:buChar char="•"/>
              </a:pPr>
              <a:r>
                <a:rPr lang="en-US" sz="1600" b="0" i="0" kern="1200" dirty="0">
                  <a:latin typeface="Montserrat" pitchFamily="2" charset="77"/>
                </a:rPr>
                <a:t>Other initiatives: providing training and support to Indigenous businesses and requiring prime contractors to include Indigenous subcontractors in their supply chains.</a:t>
              </a:r>
            </a:p>
            <a:p>
              <a:pPr marL="252000" indent="-252000" defTabSz="711200">
                <a:lnSpc>
                  <a:spcPct val="90000"/>
                </a:lnSpc>
                <a:spcBef>
                  <a:spcPts val="2200"/>
                </a:spcBef>
                <a:spcAft>
                  <a:spcPct val="35000"/>
                </a:spcAft>
                <a:buFont typeface="Arial" panose="020B0604020202020204" pitchFamily="34" charset="0"/>
                <a:buChar char="•"/>
              </a:pPr>
              <a:endParaRPr lang="en-US" sz="1600" b="0" i="0" kern="1200" dirty="0">
                <a:latin typeface="Montserrat" pitchFamily="2" charset="77"/>
              </a:endParaRPr>
            </a:p>
            <a:p>
              <a:pPr marL="252000" lvl="0" indent="-252000" algn="l" defTabSz="711200">
                <a:lnSpc>
                  <a:spcPct val="90000"/>
                </a:lnSpc>
                <a:spcBef>
                  <a:spcPts val="2200"/>
                </a:spcBef>
                <a:spcAft>
                  <a:spcPct val="35000"/>
                </a:spcAft>
                <a:buFont typeface="Arial" panose="020B0604020202020204" pitchFamily="34" charset="0"/>
                <a:buChar char="•"/>
              </a:pPr>
              <a:endParaRPr lang="en-US" sz="1600" b="0" i="0" kern="1200" dirty="0">
                <a:latin typeface="Montserrat" pitchFamily="2" charset="77"/>
              </a:endParaRPr>
            </a:p>
          </p:txBody>
        </p:sp>
      </p:grpSp>
      <p:grpSp>
        <p:nvGrpSpPr>
          <p:cNvPr id="8" name="Group 7">
            <a:extLst>
              <a:ext uri="{FF2B5EF4-FFF2-40B4-BE49-F238E27FC236}">
                <a16:creationId xmlns:a16="http://schemas.microsoft.com/office/drawing/2014/main" id="{1741D691-7D4D-DC94-0CA3-EB2A791C3A34}"/>
              </a:ext>
            </a:extLst>
          </p:cNvPr>
          <p:cNvGrpSpPr/>
          <p:nvPr/>
        </p:nvGrpSpPr>
        <p:grpSpPr>
          <a:xfrm>
            <a:off x="1591200" y="4434036"/>
            <a:ext cx="9495413" cy="762229"/>
            <a:chOff x="0" y="3050150"/>
            <a:chExt cx="9495413" cy="762229"/>
          </a:xfrm>
        </p:grpSpPr>
        <p:sp>
          <p:nvSpPr>
            <p:cNvPr id="12" name="Rectangle 11">
              <a:extLst>
                <a:ext uri="{FF2B5EF4-FFF2-40B4-BE49-F238E27FC236}">
                  <a16:creationId xmlns:a16="http://schemas.microsoft.com/office/drawing/2014/main" id="{03D6ADE8-5613-1248-E255-01F6139A95AB}"/>
                </a:ext>
              </a:extLst>
            </p:cNvPr>
            <p:cNvSpPr/>
            <p:nvPr/>
          </p:nvSpPr>
          <p:spPr>
            <a:xfrm>
              <a:off x="0" y="3050150"/>
              <a:ext cx="9495413" cy="76222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pPr marL="285750" indent="-285750">
                <a:buFont typeface="Arial" panose="020B0604020202020204" pitchFamily="34" charset="0"/>
                <a:buChar char="•"/>
              </a:pPr>
              <a:endParaRPr lang="en-US"/>
            </a:p>
          </p:txBody>
        </p:sp>
        <p:sp>
          <p:nvSpPr>
            <p:cNvPr id="13" name="TextBox 12">
              <a:extLst>
                <a:ext uri="{FF2B5EF4-FFF2-40B4-BE49-F238E27FC236}">
                  <a16:creationId xmlns:a16="http://schemas.microsoft.com/office/drawing/2014/main" id="{A0B190AF-E89C-1F1E-FB19-4ECFE616B08F}"/>
                </a:ext>
              </a:extLst>
            </p:cNvPr>
            <p:cNvSpPr txBox="1"/>
            <p:nvPr/>
          </p:nvSpPr>
          <p:spPr>
            <a:xfrm>
              <a:off x="0" y="3050150"/>
              <a:ext cx="9495413" cy="76222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60960" tIns="60960" rIns="60960" bIns="60960" numCol="1" spcCol="1270" anchor="t" anchorCtr="0">
              <a:noAutofit/>
            </a:bodyPr>
            <a:lstStyle/>
            <a:p>
              <a:pPr marL="285750" lvl="0" indent="-285750" algn="l" defTabSz="711200">
                <a:lnSpc>
                  <a:spcPct val="90000"/>
                </a:lnSpc>
                <a:spcBef>
                  <a:spcPct val="0"/>
                </a:spcBef>
                <a:spcAft>
                  <a:spcPct val="35000"/>
                </a:spcAft>
                <a:buFont typeface="Arial" panose="020B0604020202020204" pitchFamily="34" charset="0"/>
                <a:buChar char="•"/>
              </a:pPr>
              <a:endParaRPr lang="en-US" sz="1600" b="0" i="0" kern="1200" dirty="0">
                <a:latin typeface="Montserrat" pitchFamily="2" charset="77"/>
              </a:endParaRPr>
            </a:p>
          </p:txBody>
        </p:sp>
      </p:grpSp>
    </p:spTree>
    <p:extLst>
      <p:ext uri="{BB962C8B-B14F-4D97-AF65-F5344CB8AC3E}">
        <p14:creationId xmlns:p14="http://schemas.microsoft.com/office/powerpoint/2010/main" val="7034676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38702DD-C43B-A3BB-767E-43A7843E669B}"/>
              </a:ext>
            </a:extLst>
          </p:cNvPr>
          <p:cNvSpPr>
            <a:spLocks noGrp="1"/>
          </p:cNvSpPr>
          <p:nvPr>
            <p:ph type="title" idx="4294967295"/>
          </p:nvPr>
        </p:nvSpPr>
        <p:spPr>
          <a:xfrm>
            <a:off x="489600" y="806400"/>
            <a:ext cx="8380071" cy="591200"/>
          </a:xfrm>
        </p:spPr>
        <p:txBody>
          <a:bodyPr>
            <a:normAutofit/>
          </a:bodyPr>
          <a:lstStyle/>
          <a:p>
            <a:pPr defTabSz="914400"/>
            <a:r>
              <a:rPr lang="en-US" sz="3200" b="0"/>
              <a:t>Finding Opportunities </a:t>
            </a:r>
          </a:p>
        </p:txBody>
      </p:sp>
      <p:sp>
        <p:nvSpPr>
          <p:cNvPr id="5" name="Text Placeholder 4">
            <a:extLst>
              <a:ext uri="{FF2B5EF4-FFF2-40B4-BE49-F238E27FC236}">
                <a16:creationId xmlns:a16="http://schemas.microsoft.com/office/drawing/2014/main" id="{4658A806-BD5F-A9BD-2F25-4D2F4C6606C4}"/>
              </a:ext>
            </a:extLst>
          </p:cNvPr>
          <p:cNvSpPr>
            <a:spLocks noGrp="1"/>
          </p:cNvSpPr>
          <p:nvPr>
            <p:ph type="body" idx="4294967295"/>
          </p:nvPr>
        </p:nvSpPr>
        <p:spPr>
          <a:xfrm>
            <a:off x="1591200" y="1389600"/>
            <a:ext cx="4223446" cy="1066800"/>
          </a:xfrm>
        </p:spPr>
        <p:txBody>
          <a:bodyPr>
            <a:noAutofit/>
          </a:bodyPr>
          <a:lstStyle/>
          <a:p>
            <a:pPr marL="252000" indent="-252000">
              <a:spcBef>
                <a:spcPts val="2200"/>
              </a:spcBef>
            </a:pPr>
            <a:r>
              <a:rPr lang="en-US" sz="1600" dirty="0">
                <a:latin typeface="Montserrat" pitchFamily="2" charset="77"/>
              </a:rPr>
              <a:t>Inuit Women have many unique skills that set them up to be successful in procurement, such as networking and relationship building, resourcefulness, and ambition. </a:t>
            </a:r>
          </a:p>
        </p:txBody>
      </p:sp>
      <p:pic>
        <p:nvPicPr>
          <p:cNvPr id="2" name="Picture Placeholder 8">
            <a:extLst>
              <a:ext uri="{FF2B5EF4-FFF2-40B4-BE49-F238E27FC236}">
                <a16:creationId xmlns:a16="http://schemas.microsoft.com/office/drawing/2014/main" id="{51C90034-E4C8-9793-7294-3DA0CF2F3BEF}"/>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6096000" y="1597152"/>
            <a:ext cx="5539409" cy="4371049"/>
          </a:xfrm>
          <a:prstGeom prst="roundRect">
            <a:avLst>
              <a:gd name="adj" fmla="val 8594"/>
            </a:avLst>
          </a:prstGeom>
          <a:solidFill>
            <a:srgbClr val="FFFFFF">
              <a:shade val="85000"/>
            </a:srgbClr>
          </a:solidFill>
          <a:ln>
            <a:noFill/>
          </a:ln>
          <a:effectLst/>
        </p:spPr>
      </p:pic>
    </p:spTree>
    <p:extLst>
      <p:ext uri="{BB962C8B-B14F-4D97-AF65-F5344CB8AC3E}">
        <p14:creationId xmlns:p14="http://schemas.microsoft.com/office/powerpoint/2010/main" val="2397475177"/>
      </p:ext>
    </p:extLst>
  </p:cSld>
  <p:clrMapOvr>
    <a:masterClrMapping/>
  </p:clrMapOvr>
</p:sld>
</file>

<file path=ppt/theme/theme1.xml><?xml version="1.0" encoding="utf-8"?>
<a:theme xmlns:a="http://schemas.openxmlformats.org/drawingml/2006/main" name="ARTMONK">
  <a:themeElements>
    <a:clrScheme name="33">
      <a:dk1>
        <a:sysClr val="windowText" lastClr="000000"/>
      </a:dk1>
      <a:lt1>
        <a:sysClr val="window" lastClr="FFFFFF"/>
      </a:lt1>
      <a:dk2>
        <a:srgbClr val="122C4D"/>
      </a:dk2>
      <a:lt2>
        <a:srgbClr val="FFFCFF"/>
      </a:lt2>
      <a:accent1>
        <a:srgbClr val="EA4D52"/>
      </a:accent1>
      <a:accent2>
        <a:srgbClr val="3B5C78"/>
      </a:accent2>
      <a:accent3>
        <a:srgbClr val="258B96"/>
      </a:accent3>
      <a:accent4>
        <a:srgbClr val="F7B182"/>
      </a:accent4>
      <a:accent5>
        <a:srgbClr val="E23E3B"/>
      </a:accent5>
      <a:accent6>
        <a:srgbClr val="8AA178"/>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6-9.potx" id="{2B839A6C-077E-4362-A6C0-FB8AE56E6852}" vid="{315CB277-5C49-4861-A641-A07E568C40A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4c187c39-9917-4e3a-bf54-fa8dcd4f15ef" xsi:nil="true"/>
    <lcf76f155ced4ddcb4097134ff3c332f xmlns="f52a8ecc-074c-418d-959e-ca44ece6b0e7">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EB7C352744C534CA7BD13D33B5EC87E" ma:contentTypeVersion="14" ma:contentTypeDescription="Create a new document." ma:contentTypeScope="" ma:versionID="4fc1794857ec7f4470d5f19f71a6cbe7">
  <xsd:schema xmlns:xsd="http://www.w3.org/2001/XMLSchema" xmlns:xs="http://www.w3.org/2001/XMLSchema" xmlns:p="http://schemas.microsoft.com/office/2006/metadata/properties" xmlns:ns2="f52a8ecc-074c-418d-959e-ca44ece6b0e7" xmlns:ns3="4c187c39-9917-4e3a-bf54-fa8dcd4f15ef" targetNamespace="http://schemas.microsoft.com/office/2006/metadata/properties" ma:root="true" ma:fieldsID="16bc8b9f03684cc35b78d4ebdb0060ee" ns2:_="" ns3:_="">
    <xsd:import namespace="f52a8ecc-074c-418d-959e-ca44ece6b0e7"/>
    <xsd:import namespace="4c187c39-9917-4e3a-bf54-fa8dcd4f15ef"/>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GenerationTime" minOccurs="0"/>
                <xsd:element ref="ns2:MediaServiceEventHashCode" minOccurs="0"/>
                <xsd:element ref="ns2:MediaLengthInSeconds" minOccurs="0"/>
                <xsd:element ref="ns2:MediaServiceDateTaken" minOccurs="0"/>
                <xsd:element ref="ns2:lcf76f155ced4ddcb4097134ff3c332f" minOccurs="0"/>
                <xsd:element ref="ns3:TaxCatchAll" minOccurs="0"/>
                <xsd:element ref="ns2:MediaServiceOCR"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52a8ecc-074c-418d-959e-ca44ece6b0e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4bf5c281-fd66-4562-bc27-ecf88eb8f691"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c187c39-9917-4e3a-bf54-fa8dcd4f15ef"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45b24fad-890f-4c29-a391-3ba2b65fbb7d}" ma:internalName="TaxCatchAll" ma:showField="CatchAllData" ma:web="4c187c39-9917-4e3a-bf54-fa8dcd4f15ef">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116E47C-45BF-43AD-A778-0E18FCDFC5E3}">
  <ds:schemaRefs>
    <ds:schemaRef ds:uri="http://schemas.microsoft.com/sharepoint/v3/contenttype/forms"/>
  </ds:schemaRefs>
</ds:datastoreItem>
</file>

<file path=customXml/itemProps2.xml><?xml version="1.0" encoding="utf-8"?>
<ds:datastoreItem xmlns:ds="http://schemas.openxmlformats.org/officeDocument/2006/customXml" ds:itemID="{21E32857-281B-4EA0-B289-F4F44A2EFFB7}">
  <ds:schemaRefs>
    <ds:schemaRef ds:uri="http://schemas.microsoft.com/office/2006/metadata/properties"/>
    <ds:schemaRef ds:uri="http://schemas.microsoft.com/office/infopath/2007/PartnerControls"/>
    <ds:schemaRef ds:uri="4c187c39-9917-4e3a-bf54-fa8dcd4f15ef"/>
    <ds:schemaRef ds:uri="f52a8ecc-074c-418d-959e-ca44ece6b0e7"/>
  </ds:schemaRefs>
</ds:datastoreItem>
</file>

<file path=customXml/itemProps3.xml><?xml version="1.0" encoding="utf-8"?>
<ds:datastoreItem xmlns:ds="http://schemas.openxmlformats.org/officeDocument/2006/customXml" ds:itemID="{310BDC8A-557B-4709-A22D-E7F5567B9B8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52a8ecc-074c-418d-959e-ca44ece6b0e7"/>
    <ds:schemaRef ds:uri="4c187c39-9917-4e3a-bf54-fa8dcd4f15e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29</TotalTime>
  <Words>1677</Words>
  <Application>Microsoft Office PowerPoint</Application>
  <PresentationFormat>Widescreen</PresentationFormat>
  <Paragraphs>155</Paragraphs>
  <Slides>29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Arial</vt:lpstr>
      <vt:lpstr>Calibri</vt:lpstr>
      <vt:lpstr>Courier New</vt:lpstr>
      <vt:lpstr>Montserrat</vt:lpstr>
      <vt:lpstr>Montserrat ExtraBold</vt:lpstr>
      <vt:lpstr>Montserrat Medium</vt:lpstr>
      <vt:lpstr>ARTMONK</vt:lpstr>
      <vt:lpstr>PowerPoint Presentation</vt:lpstr>
      <vt:lpstr>PowerPoint Presentation</vt:lpstr>
      <vt:lpstr>The Benefits of Government Procurement </vt:lpstr>
      <vt:lpstr>Procurement Assistance Canada </vt:lpstr>
      <vt:lpstr>Opportunity for Smaller, diverse businesses </vt:lpstr>
      <vt:lpstr>Procurement Opportunities with the Government of Canada </vt:lpstr>
      <vt:lpstr>PowerPoint Presentation</vt:lpstr>
      <vt:lpstr>Procurement Strategy for Indigenous Businesses (PSIB) (continued)</vt:lpstr>
      <vt:lpstr>Finding Opportunities </vt:lpstr>
      <vt:lpstr>Building Networks </vt:lpstr>
      <vt:lpstr>Low Dollar value procurement </vt:lpstr>
      <vt:lpstr>Non-Competitive procurement</vt:lpstr>
      <vt:lpstr>Competitive procurement</vt:lpstr>
      <vt:lpstr>Procurement Phases </vt:lpstr>
      <vt:lpstr>Procurement Phases (continued) </vt:lpstr>
      <vt:lpstr>Contracting Phase</vt:lpstr>
      <vt:lpstr>Digital Procurement </vt:lpstr>
      <vt:lpstr>Government Electronic Tendering Service (GETS)</vt:lpstr>
      <vt:lpstr>CanadaBuys.Canada.ca </vt:lpstr>
      <vt:lpstr>PowerPoint Presentation</vt:lpstr>
      <vt:lpstr>BuyAndSell.gc.ca </vt:lpstr>
      <vt:lpstr>PowerPoint Presentation</vt:lpstr>
      <vt:lpstr>Supplier Registration</vt:lpstr>
      <vt:lpstr>Supplier Registration</vt:lpstr>
      <vt:lpstr>Benefits to Joining the Indigenous Business Directory </vt:lpstr>
      <vt:lpstr>Learn more about procurement with the government of Canada</vt:lpstr>
      <vt:lpstr>Next Steps &amp; Resources </vt:lpstr>
      <vt:lpstr>Next Steps &amp; Resources </vt:lpstr>
      <vt:lpstr>Where Can I Get Help?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Gary Steven</dc:creator>
  <cp:lastModifiedBy>Lizzy Devine</cp:lastModifiedBy>
  <cp:revision>7</cp:revision>
  <dcterms:created xsi:type="dcterms:W3CDTF">2016-01-05T00:34:33Z</dcterms:created>
  <dcterms:modified xsi:type="dcterms:W3CDTF">2024-03-04T16:54:08Z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0x0101003EB7C352744C534CA7BD13D33B5EC87E</vt:lpwstr>
  </property>
  <property fmtid="{D5CDD505-2E9C-101B-9397-08002B2CF9AE}" pid="3" name="MediaServiceImageTags">
    <vt:lpwstr/>
  </property>
</Properties>
</file>