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authors.xml" ContentType="application/vnd.ms-powerpoint.authors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8"/>
  </p:notesMasterIdLst>
  <p:handoutMasterIdLst>
    <p:handoutMasterId r:id="rId29"/>
  </p:handoutMasterIdLst>
  <p:sldIdLst>
    <p:sldId id="308" r:id="rId2"/>
    <p:sldId id="1212" r:id="rId3"/>
    <p:sldId id="267" r:id="rId4"/>
    <p:sldId id="1213" r:id="rId5"/>
    <p:sldId id="268" r:id="rId6"/>
    <p:sldId id="313" r:id="rId7"/>
    <p:sldId id="314" r:id="rId8"/>
    <p:sldId id="315" r:id="rId9"/>
    <p:sldId id="325" r:id="rId10"/>
    <p:sldId id="323" r:id="rId11"/>
    <p:sldId id="316" r:id="rId12"/>
    <p:sldId id="1214" r:id="rId13"/>
    <p:sldId id="317" r:id="rId14"/>
    <p:sldId id="1215" r:id="rId15"/>
    <p:sldId id="322" r:id="rId16"/>
    <p:sldId id="318" r:id="rId17"/>
    <p:sldId id="326" r:id="rId18"/>
    <p:sldId id="281" r:id="rId19"/>
    <p:sldId id="324" r:id="rId20"/>
    <p:sldId id="319" r:id="rId21"/>
    <p:sldId id="320" r:id="rId22"/>
    <p:sldId id="1218" r:id="rId23"/>
    <p:sldId id="1216" r:id="rId24"/>
    <p:sldId id="1217" r:id="rId25"/>
    <p:sldId id="286" r:id="rId26"/>
    <p:sldId id="312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C8E573-6076-4A92-8238-5F1E713FD2E2}" name="Guest User" initials="GU" userId="S::urn:spo:anon#a801c2852a792d92cab5fedf52049d824576f6d5344204b9e6a281b640e07ae7::" providerId="AD"/>
  <p188:author id="{6C660275-4A8C-3DA9-3402-632AA754D636}" name="Lema Ijtemaye" initials="LI" userId="S::lijtemaye@pauktuutit.ca::52989eaa-de45-4d2c-9ed9-ca77f20d1260" providerId="AD"/>
  <p188:author id="{B52AF47E-6591-FFDD-155D-C2E3EDF447FF}" name="Shauna-Marie Young" initials="SMY" userId="S::syoung@pauktuutit.ca::fd704bd1-380a-4f90-a200-78c097ed16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0D6"/>
    <a:srgbClr val="4B2883"/>
    <a:srgbClr val="24A3B2"/>
    <a:srgbClr val="018E77"/>
    <a:srgbClr val="FEB913"/>
    <a:srgbClr val="F52552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4856E-A5ED-477B-A668-C47DE055EB5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0C7E1-80C4-4A18-8A0C-01FE32B913BE}" type="pres">
      <dgm:prSet presAssocID="{46E4856E-A5ED-477B-A668-C47DE055EB5D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0E934494-B2DC-4485-98EE-7C4AEB4B54E7}" type="presOf" srcId="{46E4856E-A5ED-477B-A668-C47DE055EB5D}" destId="{7820C7E1-80C4-4A18-8A0C-01FE32B913BE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23FB-5ECA-4AA8-89EC-579CBA35F72A}" type="datetimeFigureOut">
              <a:rPr lang="id-ID" smtClean="0"/>
              <a:t>30/01/24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18333-B75F-48F7-A7D4-75F62A49A07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3465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A3F3B-FAC1-4131-BBA9-4BEAB2C7DF2F}" type="datetimeFigureOut">
              <a:rPr lang="id-ID" smtClean="0"/>
              <a:t>30/01/24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5A15-B6B4-4E8F-B208-EB38BDE5E6F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82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23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2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7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7924800" y="0"/>
            <a:ext cx="4267200" cy="6858000"/>
          </a:xfrm>
          <a:prstGeom prst="rect">
            <a:avLst/>
          </a:prstGeom>
          <a:solidFill>
            <a:srgbClr val="BDB0D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35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7733C7-B6CF-8CE1-DD61-55D5628DA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538" y="35351"/>
            <a:ext cx="7506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504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07666"/>
            <a:ext cx="10515600" cy="108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05913"/>
            <a:ext cx="10515600" cy="4371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C4C7C6-69E6-A723-0031-C815E72A947E}"/>
              </a:ext>
            </a:extLst>
          </p:cNvPr>
          <p:cNvSpPr/>
          <p:nvPr userDrawn="1"/>
        </p:nvSpPr>
        <p:spPr>
          <a:xfrm>
            <a:off x="0" y="0"/>
            <a:ext cx="12192000" cy="492443"/>
          </a:xfrm>
          <a:prstGeom prst="rect">
            <a:avLst/>
          </a:prstGeom>
          <a:solidFill>
            <a:srgbClr val="BDB0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F269F-EECA-B8F1-E90B-51D59B693FB8}"/>
              </a:ext>
            </a:extLst>
          </p:cNvPr>
          <p:cNvSpPr/>
          <p:nvPr userDrawn="1"/>
        </p:nvSpPr>
        <p:spPr>
          <a:xfrm>
            <a:off x="487680" y="115223"/>
            <a:ext cx="11704320" cy="315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b="1">
                <a:solidFill>
                  <a:schemeClr val="bg1"/>
                </a:solidFill>
                <a:latin typeface="Montserrat ExtraBold" pitchFamily="2" charset="77"/>
                <a:ea typeface="Roboto Bold" panose="02000000000000000000" pitchFamily="2" charset="0"/>
                <a:cs typeface="Lato Heavy" panose="020F0902020204030203" pitchFamily="34" charset="0"/>
              </a:rPr>
              <a:t>PROPOSAL DEVELOPMENT &amp; PREPARING </a:t>
            </a:r>
            <a:r>
              <a:rPr lang="id-ID" b="1" err="1">
                <a:solidFill>
                  <a:schemeClr val="bg1"/>
                </a:solidFill>
                <a:latin typeface="Montserrat ExtraBold" pitchFamily="2" charset="77"/>
                <a:ea typeface="Roboto Bold" panose="02000000000000000000" pitchFamily="2" charset="0"/>
                <a:cs typeface="Lato Heavy" panose="020F0902020204030203" pitchFamily="34" charset="0"/>
              </a:rPr>
              <a:t>A</a:t>
            </a:r>
            <a:r>
              <a:rPr lang="id-ID" b="1">
                <a:solidFill>
                  <a:schemeClr val="bg1"/>
                </a:solidFill>
                <a:latin typeface="Montserrat ExtraBold" pitchFamily="2" charset="77"/>
                <a:ea typeface="Roboto Bold" panose="02000000000000000000" pitchFamily="2" charset="0"/>
                <a:cs typeface="Lato Heavy" panose="020F0902020204030203" pitchFamily="34" charset="0"/>
              </a:rPr>
              <a:t> BID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B7456-DB81-E63E-66D1-05CF8C35EB8B}"/>
              </a:ext>
            </a:extLst>
          </p:cNvPr>
          <p:cNvSpPr txBox="1"/>
          <p:nvPr userDrawn="1"/>
        </p:nvSpPr>
        <p:spPr>
          <a:xfrm>
            <a:off x="1130419" y="6296850"/>
            <a:ext cx="74734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260">
                <a:latin typeface="Montserrat" pitchFamily="2" charset="77"/>
                <a:ea typeface="Lato" panose="020F0502020204030203" pitchFamily="34" charset="0"/>
                <a:cs typeface="Lato" panose="020F0502020204030203" pitchFamily="34" charset="0"/>
              </a:rPr>
              <a:t>A GUIDE FOR INUIT WOMEN IN BUSINESS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E0338F2-212C-B254-4052-16D7031BE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495" y="6044119"/>
            <a:ext cx="656685" cy="6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2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4193" r:id="rId2"/>
    <p:sldLayoutId id="2147484195" r:id="rId3"/>
    <p:sldLayoutId id="2147484196" r:id="rId4"/>
    <p:sldLayoutId id="2147484197" r:id="rId5"/>
    <p:sldLayoutId id="2147484198" r:id="rId6"/>
    <p:sldLayoutId id="2147484199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4800" b="1" kern="1200" dirty="0">
          <a:solidFill>
            <a:srgbClr val="BDB0D6"/>
          </a:solidFill>
          <a:latin typeface="Montserrat ExtraBold" pitchFamily="2" charset="77"/>
          <a:ea typeface="+mn-ea"/>
          <a:cs typeface="+mn-cs"/>
        </a:defRPr>
      </a:lvl1pPr>
    </p:titleStyle>
    <p:bodyStyle>
      <a:lvl1pPr marL="0" indent="-228594" algn="l" defTabSz="914400" rtl="0" eaLnBrk="1" latinLnBrk="0" hangingPunct="1">
        <a:lnSpc>
          <a:spcPct val="150000"/>
        </a:lnSpc>
        <a:spcBef>
          <a:spcPts val="1000"/>
        </a:spcBef>
        <a:buClr>
          <a:srgbClr val="4B2883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0" indent="-228594" algn="l" defTabSz="914400" rtl="0" eaLnBrk="1" latinLnBrk="0" hangingPunct="1">
        <a:lnSpc>
          <a:spcPct val="150000"/>
        </a:lnSpc>
        <a:spcBef>
          <a:spcPts val="500"/>
        </a:spcBef>
        <a:buClr>
          <a:srgbClr val="4B2883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0" indent="-228594" algn="l" defTabSz="914400" rtl="0" eaLnBrk="1" latinLnBrk="0" hangingPunct="1">
        <a:lnSpc>
          <a:spcPct val="150000"/>
        </a:lnSpc>
        <a:spcBef>
          <a:spcPts val="500"/>
        </a:spcBef>
        <a:buClr>
          <a:srgbClr val="4B2883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0" indent="-228594" algn="l" defTabSz="914400" rtl="0" eaLnBrk="1" latinLnBrk="0" hangingPunct="1">
        <a:lnSpc>
          <a:spcPct val="150000"/>
        </a:lnSpc>
        <a:spcBef>
          <a:spcPts val="500"/>
        </a:spcBef>
        <a:buClr>
          <a:srgbClr val="4B2883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Montserrat Medium" pitchFamily="2" charset="77"/>
          <a:ea typeface="+mn-ea"/>
          <a:cs typeface="+mn-cs"/>
        </a:defRPr>
      </a:lvl4pPr>
      <a:lvl5pPr marL="0" indent="-228594" algn="l" defTabSz="914400" rtl="0" eaLnBrk="1" latinLnBrk="0" hangingPunct="1">
        <a:lnSpc>
          <a:spcPct val="150000"/>
        </a:lnSpc>
        <a:spcBef>
          <a:spcPts val="500"/>
        </a:spcBef>
        <a:buClr>
          <a:srgbClr val="4B2883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Montserrat Medium" pitchFamily="2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auktuutit.ca/resources/" TargetMode="External"/><Relationship Id="rId2" Type="http://schemas.openxmlformats.org/officeDocument/2006/relationships/hyperlink" Target="https://pauktuutit.ca/welcome-inuit-women-business-network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E31089-4B74-7D7E-5FF0-DB4C24338F13}"/>
              </a:ext>
            </a:extLst>
          </p:cNvPr>
          <p:cNvSpPr/>
          <p:nvPr/>
        </p:nvSpPr>
        <p:spPr>
          <a:xfrm>
            <a:off x="545472" y="4235961"/>
            <a:ext cx="9159360" cy="127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4800" b="1" dirty="0">
                <a:solidFill>
                  <a:srgbClr val="BDB0D6"/>
                </a:solidFill>
                <a:latin typeface="Montserrat ExtraBold" pitchFamily="2" charset="77"/>
                <a:ea typeface="Roboto Bold" panose="02000000000000000000" pitchFamily="2" charset="0"/>
                <a:cs typeface="Lato Heavy" panose="020F0902020204030203" pitchFamily="34" charset="0"/>
              </a:rPr>
              <a:t>PROPOSAL DEVELOPMENT &amp; PREPARING </a:t>
            </a:r>
            <a:r>
              <a:rPr lang="id-ID" sz="4800" b="1" dirty="0" err="1">
                <a:solidFill>
                  <a:srgbClr val="BDB0D6"/>
                </a:solidFill>
                <a:latin typeface="Montserrat ExtraBold" pitchFamily="2" charset="77"/>
                <a:ea typeface="Roboto Bold" panose="02000000000000000000" pitchFamily="2" charset="0"/>
                <a:cs typeface="Lato Heavy" panose="020F0902020204030203" pitchFamily="34" charset="0"/>
              </a:rPr>
              <a:t>A</a:t>
            </a:r>
            <a:r>
              <a:rPr lang="id-ID" sz="4800" b="1" dirty="0">
                <a:solidFill>
                  <a:srgbClr val="BDB0D6"/>
                </a:solidFill>
                <a:latin typeface="Montserrat ExtraBold" pitchFamily="2" charset="77"/>
                <a:ea typeface="Roboto Bold" panose="02000000000000000000" pitchFamily="2" charset="0"/>
                <a:cs typeface="Lato Heavy" panose="020F0902020204030203" pitchFamily="34" charset="0"/>
              </a:rPr>
              <a:t> BID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2F02E-B026-1948-02A8-5F4894F6E11C}"/>
              </a:ext>
            </a:extLst>
          </p:cNvPr>
          <p:cNvSpPr/>
          <p:nvPr/>
        </p:nvSpPr>
        <p:spPr>
          <a:xfrm>
            <a:off x="0" y="3281434"/>
            <a:ext cx="692716" cy="229347"/>
          </a:xfrm>
          <a:prstGeom prst="rect">
            <a:avLst/>
          </a:prstGeom>
          <a:solidFill>
            <a:srgbClr val="4B28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808BC-086D-B0DE-70EE-151AD6F11498}"/>
              </a:ext>
            </a:extLst>
          </p:cNvPr>
          <p:cNvSpPr/>
          <p:nvPr/>
        </p:nvSpPr>
        <p:spPr>
          <a:xfrm>
            <a:off x="8150659" y="3291340"/>
            <a:ext cx="1761437" cy="21944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3158A2-C34F-1A63-3315-25FCFAEDF04C}"/>
              </a:ext>
            </a:extLst>
          </p:cNvPr>
          <p:cNvSpPr/>
          <p:nvPr/>
        </p:nvSpPr>
        <p:spPr>
          <a:xfrm>
            <a:off x="7392048" y="3291340"/>
            <a:ext cx="758611" cy="219441"/>
          </a:xfrm>
          <a:prstGeom prst="rect">
            <a:avLst/>
          </a:prstGeom>
          <a:solidFill>
            <a:srgbClr val="24A3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A8105-CEB9-31F1-6A18-F38279CF8B29}"/>
              </a:ext>
            </a:extLst>
          </p:cNvPr>
          <p:cNvSpPr/>
          <p:nvPr/>
        </p:nvSpPr>
        <p:spPr>
          <a:xfrm>
            <a:off x="6633436" y="3291340"/>
            <a:ext cx="758611" cy="219441"/>
          </a:xfrm>
          <a:prstGeom prst="rect">
            <a:avLst/>
          </a:prstGeom>
          <a:solidFill>
            <a:srgbClr val="018E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56B21-0DAD-DD9D-45FE-2888B57F462D}"/>
              </a:ext>
            </a:extLst>
          </p:cNvPr>
          <p:cNvSpPr/>
          <p:nvPr/>
        </p:nvSpPr>
        <p:spPr>
          <a:xfrm>
            <a:off x="5874825" y="3291340"/>
            <a:ext cx="758611" cy="219441"/>
          </a:xfrm>
          <a:prstGeom prst="rect">
            <a:avLst/>
          </a:prstGeom>
          <a:solidFill>
            <a:srgbClr val="FEB9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73363A-618F-9AF0-30A0-7823648328C9}"/>
              </a:ext>
            </a:extLst>
          </p:cNvPr>
          <p:cNvSpPr/>
          <p:nvPr/>
        </p:nvSpPr>
        <p:spPr>
          <a:xfrm>
            <a:off x="692716" y="3291340"/>
            <a:ext cx="5182110" cy="219441"/>
          </a:xfrm>
          <a:prstGeom prst="rect">
            <a:avLst/>
          </a:prstGeom>
          <a:solidFill>
            <a:srgbClr val="BDB0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8EFF61-2AA1-7A59-52D4-6724C3E43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912095" cy="3291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6CC8DC-397F-0E8D-A797-9041083B8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2667" y="1"/>
            <a:ext cx="2149334" cy="3510780"/>
          </a:xfrm>
          <a:prstGeom prst="rect">
            <a:avLst/>
          </a:prstGeom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A5493C-2A0E-3B11-A461-B4DBF6E5A6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44" y="5801910"/>
            <a:ext cx="2257749" cy="859885"/>
          </a:xfrm>
          <a:prstGeom prst="rect">
            <a:avLst/>
          </a:prstGeom>
        </p:spPr>
      </p:pic>
      <p:pic>
        <p:nvPicPr>
          <p:cNvPr id="16" name="Picture 1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BEA52CF-94D9-0C24-90D8-9F293E32DF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429" y="5673578"/>
            <a:ext cx="3347312" cy="11194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5299C2-9DA3-AFF3-6E4B-C6CFC0E56DAB}"/>
              </a:ext>
            </a:extLst>
          </p:cNvPr>
          <p:cNvSpPr txBox="1"/>
          <p:nvPr/>
        </p:nvSpPr>
        <p:spPr>
          <a:xfrm>
            <a:off x="633983" y="3797374"/>
            <a:ext cx="496371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spc="260">
                <a:solidFill>
                  <a:schemeClr val="bg1">
                    <a:lumMod val="65000"/>
                    <a:lumOff val="35000"/>
                  </a:schemeClr>
                </a:solidFill>
                <a:latin typeface="Montserrat" pitchFamily="2" charset="77"/>
                <a:ea typeface="Lato" panose="020F0502020204030203" pitchFamily="34" charset="0"/>
                <a:cs typeface="Lato" panose="020F0502020204030203" pitchFamily="34" charset="0"/>
              </a:rPr>
              <a:t>A GUIDE FOR INUIT WOMEN IN BUSINESS</a:t>
            </a:r>
          </a:p>
        </p:txBody>
      </p:sp>
    </p:spTree>
    <p:extLst>
      <p:ext uri="{BB962C8B-B14F-4D97-AF65-F5344CB8AC3E}">
        <p14:creationId xmlns:p14="http://schemas.microsoft.com/office/powerpoint/2010/main" val="146287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BC34-5108-FA92-E407-EDF17251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515600" cy="553373"/>
          </a:xfrm>
        </p:spPr>
        <p:txBody>
          <a:bodyPr>
            <a:normAutofit/>
          </a:bodyPr>
          <a:lstStyle/>
          <a:p>
            <a:pPr defTabSz="914400"/>
            <a:r>
              <a:rPr lang="en-US" sz="3200"/>
              <a:t>4. Analyze Evaluation Criteria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9FC6C-ABC5-EF09-307E-8BDDF0AE0B6D}"/>
              </a:ext>
            </a:extLst>
          </p:cNvPr>
          <p:cNvSpPr txBox="1">
            <a:spLocks/>
          </p:cNvSpPr>
          <p:nvPr/>
        </p:nvSpPr>
        <p:spPr>
          <a:xfrm>
            <a:off x="489600" y="1389600"/>
            <a:ext cx="5087075" cy="53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Montserrat" pitchFamily="2" charset="77"/>
              </a:rPr>
              <a:t>What is it?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729D10-7C20-3CCE-2110-6DCA9CACC832}"/>
              </a:ext>
            </a:extLst>
          </p:cNvPr>
          <p:cNvSpPr txBox="1">
            <a:spLocks/>
          </p:cNvSpPr>
          <p:nvPr/>
        </p:nvSpPr>
        <p:spPr>
          <a:xfrm>
            <a:off x="541480" y="1843039"/>
            <a:ext cx="5393100" cy="293499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Bef>
                <a:spcPts val="2200"/>
              </a:spcBef>
            </a:pPr>
            <a:r>
              <a:rPr lang="en-US" sz="1600" dirty="0">
                <a:latin typeface="Montserrat" pitchFamily="2" charset="77"/>
              </a:rPr>
              <a:t>Evaluation criteria are the factors the government uses </a:t>
            </a: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to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 </a:t>
            </a: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assess, score, and compare </a:t>
            </a:r>
            <a:r>
              <a:rPr lang="en-US" sz="1600" dirty="0">
                <a:latin typeface="Montserrat" pitchFamily="2" charset="77"/>
              </a:rPr>
              <a:t>proposals </a:t>
            </a:r>
          </a:p>
          <a:p>
            <a:pPr marL="252000" lvl="1" indent="-252000">
              <a:spcBef>
                <a:spcPts val="2200"/>
              </a:spcBef>
            </a:pPr>
            <a:r>
              <a:rPr lang="en-US" sz="1600" dirty="0">
                <a:latin typeface="Montserrat" pitchFamily="2" charset="77"/>
              </a:rPr>
              <a:t>Examples: technical capabilities, past performance, pricing, compliance</a:t>
            </a:r>
          </a:p>
          <a:p>
            <a:pPr marL="252000" indent="-252000">
              <a:spcBef>
                <a:spcPts val="2200"/>
              </a:spcBef>
            </a:pP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Preference Points </a:t>
            </a:r>
            <a:r>
              <a:rPr lang="en-US" sz="1600" dirty="0">
                <a:latin typeface="Montserrat" pitchFamily="2" charset="77"/>
              </a:rPr>
              <a:t>may be awarded to Indigenous or Women-owned businesses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5C7512-E965-A2ED-9E19-5F5A5E144570}"/>
              </a:ext>
            </a:extLst>
          </p:cNvPr>
          <p:cNvSpPr txBox="1">
            <a:spLocks/>
          </p:cNvSpPr>
          <p:nvPr/>
        </p:nvSpPr>
        <p:spPr>
          <a:xfrm>
            <a:off x="6269589" y="1389600"/>
            <a:ext cx="5341219" cy="55337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ontserrat" pitchFamily="2" charset="77"/>
              </a:rPr>
              <a:t>What you should do: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BFA3233-6E81-6CEC-0AB5-B6B860E90008}"/>
              </a:ext>
            </a:extLst>
          </p:cNvPr>
          <p:cNvSpPr txBox="1">
            <a:spLocks/>
          </p:cNvSpPr>
          <p:nvPr/>
        </p:nvSpPr>
        <p:spPr>
          <a:xfrm>
            <a:off x="6269589" y="1843039"/>
            <a:ext cx="5393100" cy="293499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Bef>
                <a:spcPts val="2200"/>
              </a:spcBef>
            </a:pPr>
            <a:r>
              <a:rPr lang="en-US" sz="1600" dirty="0">
                <a:latin typeface="Montserrat" pitchFamily="2" charset="77"/>
              </a:rPr>
              <a:t>Clearly </a:t>
            </a: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demonstrate</a:t>
            </a:r>
            <a:r>
              <a:rPr lang="en-US" sz="1600" dirty="0">
                <a:latin typeface="Montserrat" pitchFamily="2" charset="77"/>
              </a:rPr>
              <a:t> how your proposal </a:t>
            </a: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meets or exceeds </a:t>
            </a:r>
            <a:r>
              <a:rPr lang="en-US" sz="1600" dirty="0">
                <a:latin typeface="Montserrat" pitchFamily="2" charset="77"/>
              </a:rPr>
              <a:t>each criterion. </a:t>
            </a:r>
          </a:p>
          <a:p>
            <a:pPr marL="252000" lvl="1" indent="-252000">
              <a:spcBef>
                <a:spcPts val="2200"/>
              </a:spcBef>
            </a:pPr>
            <a:r>
              <a:rPr lang="en-US" sz="1600" dirty="0">
                <a:latin typeface="Montserrat" pitchFamily="2" charset="77"/>
              </a:rPr>
              <a:t>Use specific examples, evidence, and metrics to support your claims.</a:t>
            </a:r>
          </a:p>
          <a:p>
            <a:pPr marL="252000" lvl="1" indent="-252000">
              <a:spcBef>
                <a:spcPts val="2200"/>
              </a:spcBef>
            </a:pPr>
            <a:r>
              <a:rPr lang="en-US" sz="1600" dirty="0">
                <a:latin typeface="Montserrat" pitchFamily="2" charset="77"/>
              </a:rPr>
              <a:t>Highlight your business’s strengths</a:t>
            </a:r>
          </a:p>
          <a:p>
            <a:pPr marL="252000" indent="-252000">
              <a:spcBef>
                <a:spcPts val="2200"/>
              </a:spcBef>
            </a:pPr>
            <a:r>
              <a:rPr lang="en-US" sz="1600" dirty="0">
                <a:latin typeface="Montserrat" pitchFamily="2" charset="77"/>
              </a:rPr>
              <a:t>Be prepared to </a:t>
            </a: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show proof of Inuit Ownership</a:t>
            </a:r>
          </a:p>
          <a:p>
            <a:pPr marL="252000" indent="-252000">
              <a:spcBef>
                <a:spcPts val="2200"/>
              </a:spcBef>
            </a:pPr>
            <a:endParaRPr lang="en-US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536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DA6B-421C-4CA3-519F-AB1D5F66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058400" cy="590893"/>
          </a:xfrm>
        </p:spPr>
        <p:txBody>
          <a:bodyPr>
            <a:normAutofit/>
          </a:bodyPr>
          <a:lstStyle/>
          <a:p>
            <a:pPr defTabSz="914400"/>
            <a:r>
              <a:rPr lang="en-US" sz="3200" b="0"/>
              <a:t>5. Evaluate the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119B3-1316-742E-9456-85FC49C6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200" y="1389600"/>
            <a:ext cx="7369297" cy="3849624"/>
          </a:xfrm>
        </p:spPr>
        <p:txBody>
          <a:bodyPr>
            <a:noAutofit/>
          </a:bodyPr>
          <a:lstStyle/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Conduct a competitor analysis to understand what other companies or individuals are offering and how they are positioning themselves in the market.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Analyze their strengths and weaknesses </a:t>
            </a:r>
            <a:r>
              <a:rPr lang="en-US" sz="1600" dirty="0">
                <a:latin typeface="Montserrat" pitchFamily="2" charset="77"/>
              </a:rPr>
              <a:t>and identify ways your business can differentiate itself from the competition.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In many cases,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being an Inuit-woman-owned business gives a competitive edge</a:t>
            </a:r>
            <a:endParaRPr lang="en-US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692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1065D-7A21-46C4-F23E-6A4B60593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4A0E-9A6F-4717-A5C2-E3895238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058400" cy="590893"/>
          </a:xfrm>
        </p:spPr>
        <p:txBody>
          <a:bodyPr>
            <a:normAutofit/>
          </a:bodyPr>
          <a:lstStyle/>
          <a:p>
            <a:pPr defTabSz="914400"/>
            <a:r>
              <a:rPr lang="en-US" sz="3200" b="0" dirty="0"/>
              <a:t>5. Evaluate the Competition </a:t>
            </a:r>
            <a:r>
              <a:rPr lang="en-US" sz="2800" b="0" dirty="0">
                <a:latin typeface="Montserrat" pitchFamily="2" charset="77"/>
              </a:rPr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88E03-C4CF-7C5D-3440-95C437F7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201" y="1389600"/>
            <a:ext cx="4435890" cy="3849624"/>
          </a:xfrm>
        </p:spPr>
        <p:txBody>
          <a:bodyPr>
            <a:noAutofit/>
          </a:bodyPr>
          <a:lstStyle/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Use this information to create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a unique selling proposition (USP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) </a:t>
            </a:r>
            <a:r>
              <a:rPr lang="en-US" sz="1600" dirty="0">
                <a:latin typeface="Montserrat" pitchFamily="2" charset="77"/>
              </a:rPr>
              <a:t>that highlights what sets your business apart from others.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Incorporate your USP into your bid proposal to show the customer how your business can better meet their needs than your competitors.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endParaRPr lang="en-US" sz="1600" dirty="0">
              <a:latin typeface="Montserrat" pitchFamily="2" charset="77"/>
            </a:endParaRPr>
          </a:p>
        </p:txBody>
      </p:sp>
      <p:pic>
        <p:nvPicPr>
          <p:cNvPr id="4" name="Picture Placeholder 8">
            <a:extLst>
              <a:ext uri="{FF2B5EF4-FFF2-40B4-BE49-F238E27FC236}">
                <a16:creationId xmlns:a16="http://schemas.microsoft.com/office/drawing/2014/main" id="{93F34561-8C31-43C5-4060-EDBE44224B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911" y="1397293"/>
            <a:ext cx="5539409" cy="4371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6278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A1A5-6BA3-F321-B361-BF97BCCE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058400" cy="583096"/>
          </a:xfrm>
        </p:spPr>
        <p:txBody>
          <a:bodyPr>
            <a:normAutofit/>
          </a:bodyPr>
          <a:lstStyle/>
          <a:p>
            <a:pPr defTabSz="914400"/>
            <a:r>
              <a:rPr lang="en-US" sz="3200" b="0"/>
              <a:t>6. Consider Additional Offerings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E5D07-934A-1C49-9B58-B4136607C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200" y="1389600"/>
            <a:ext cx="6366552" cy="4708497"/>
          </a:xfrm>
        </p:spPr>
        <p:txBody>
          <a:bodyPr>
            <a:noAutofit/>
          </a:bodyPr>
          <a:lstStyle/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To differentiate your business from the competition, consider adding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an extra service or product </a:t>
            </a:r>
            <a:r>
              <a:rPr lang="en-US" sz="1600" dirty="0">
                <a:latin typeface="Montserrat" pitchFamily="2" charset="77"/>
              </a:rPr>
              <a:t>to your bid proposal at no additional cost.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Make sure the additional offering is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relevant to the project </a:t>
            </a:r>
            <a:r>
              <a:rPr lang="en-US" sz="1600" dirty="0">
                <a:latin typeface="Montserrat" pitchFamily="2" charset="77"/>
              </a:rPr>
              <a:t>and will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benefit the client</a:t>
            </a:r>
            <a:r>
              <a:rPr lang="en-US" sz="1600" dirty="0">
                <a:latin typeface="Montserrat" pitchFamily="2" charset="77"/>
              </a:rPr>
              <a:t>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A value-added service or product could be simple and easy for you, but of great value to your client. </a:t>
            </a:r>
          </a:p>
        </p:txBody>
      </p:sp>
    </p:spTree>
    <p:extLst>
      <p:ext uri="{BB962C8B-B14F-4D97-AF65-F5344CB8AC3E}">
        <p14:creationId xmlns:p14="http://schemas.microsoft.com/office/powerpoint/2010/main" val="197300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D34D1-9637-3909-A1B5-5A843C2C2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BBB3-7D95-DAF8-0DEC-18BF1479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058400" cy="583096"/>
          </a:xfrm>
        </p:spPr>
        <p:txBody>
          <a:bodyPr>
            <a:normAutofit/>
          </a:bodyPr>
          <a:lstStyle/>
          <a:p>
            <a:pPr defTabSz="914400"/>
            <a:r>
              <a:rPr lang="en-US" sz="3200" b="0" dirty="0"/>
              <a:t>6. Consider Additional Offerings </a:t>
            </a:r>
            <a:r>
              <a:rPr lang="en-US" sz="3200" b="0" dirty="0">
                <a:latin typeface="Montserrat" pitchFamily="2" charset="77"/>
              </a:rPr>
              <a:t>(continued)</a:t>
            </a:r>
            <a:endParaRPr lang="en-US" sz="3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E150-F4A3-F5F6-2F5B-DC243C88C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199" y="1389600"/>
            <a:ext cx="6304769" cy="4708497"/>
          </a:xfrm>
        </p:spPr>
        <p:txBody>
          <a:bodyPr>
            <a:noAutofit/>
          </a:bodyPr>
          <a:lstStyle/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Offering a value-added service or product can demonstrate your commitment to the project and set you apart from other bidders.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Be careful not to sacrifice quality or profitability </a:t>
            </a:r>
            <a:r>
              <a:rPr lang="en-US" sz="1600" dirty="0">
                <a:latin typeface="Montserrat" pitchFamily="2" charset="77"/>
              </a:rPr>
              <a:t>in order to add additional services or products.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The ability to offer value-added services depends on business capacity 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endParaRPr lang="en-US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586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F3C2-DC06-9468-D8A9-DC5F0DEC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058400" cy="591216"/>
          </a:xfrm>
        </p:spPr>
        <p:txBody>
          <a:bodyPr>
            <a:normAutofit/>
          </a:bodyPr>
          <a:lstStyle/>
          <a:p>
            <a:pPr defTabSz="914400"/>
            <a:r>
              <a:rPr lang="en-US" sz="3200" b="0"/>
              <a:t>7. Highlight Relevant Cultural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A3D9F-8276-4A7C-158C-44F3EF0CF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201" y="1389600"/>
            <a:ext cx="8368346" cy="4082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Montserrat" pitchFamily="2" charset="77"/>
              </a:rPr>
              <a:t>If the project involves working with Inuit communities, consider including relevant cultural considerations in your proposal. This could include things like: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Language considerations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Community engagement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Unique world view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Traditional knowledge/Inuit societal values</a:t>
            </a:r>
          </a:p>
        </p:txBody>
      </p:sp>
    </p:spTree>
    <p:extLst>
      <p:ext uri="{BB962C8B-B14F-4D97-AF65-F5344CB8AC3E}">
        <p14:creationId xmlns:p14="http://schemas.microsoft.com/office/powerpoint/2010/main" val="3951693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41B2-9A7A-D5FC-D348-21651C3EC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95" y="290988"/>
            <a:ext cx="3737449" cy="1185539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dirty="0">
                <a:latin typeface="Montserrat ExtraBold" pitchFamily="2" charset="77"/>
              </a:rPr>
              <a:t>8. Showcase Your Business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4EE29-A312-244F-E60D-7BC5B8C7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2695" y="1595797"/>
            <a:ext cx="3542895" cy="4532243"/>
          </a:xfrm>
        </p:spPr>
        <p:txBody>
          <a:bodyPr>
            <a:normAutofit fontScale="25000" lnSpcReduction="20000"/>
          </a:bodyPr>
          <a:lstStyle/>
          <a:p>
            <a:pPr marL="252000" indent="-252000"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en-US" sz="6400" dirty="0">
                <a:latin typeface="Montserrat" pitchFamily="2" charset="77"/>
              </a:rPr>
              <a:t>To showcase your company’s capability, consider including </a:t>
            </a:r>
            <a:r>
              <a:rPr lang="en-US" sz="6400" dirty="0">
                <a:solidFill>
                  <a:srgbClr val="4B2883"/>
                </a:solidFill>
                <a:latin typeface="Montserrat" pitchFamily="2" charset="77"/>
              </a:rPr>
              <a:t>samples of your work </a:t>
            </a:r>
            <a:r>
              <a:rPr lang="en-US" sz="6400" dirty="0">
                <a:latin typeface="Montserrat" pitchFamily="2" charset="77"/>
              </a:rPr>
              <a:t>in your bid proposal. This can give the client a sense of the </a:t>
            </a:r>
            <a:r>
              <a:rPr lang="en-US" sz="6400" dirty="0">
                <a:solidFill>
                  <a:srgbClr val="4B2883"/>
                </a:solidFill>
                <a:latin typeface="Montserrat" pitchFamily="2" charset="77"/>
              </a:rPr>
              <a:t>quality</a:t>
            </a:r>
            <a:r>
              <a:rPr lang="en-US" sz="6400" dirty="0">
                <a:latin typeface="Montserrat" pitchFamily="2" charset="77"/>
              </a:rPr>
              <a:t> of work you are capable of delivering.</a:t>
            </a:r>
          </a:p>
          <a:p>
            <a:pPr marL="252000" indent="-252000"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en-US" sz="6400" dirty="0">
                <a:latin typeface="Montserrat" pitchFamily="2" charset="77"/>
              </a:rPr>
              <a:t>Including </a:t>
            </a:r>
            <a:r>
              <a:rPr lang="en-US" sz="6400" dirty="0">
                <a:solidFill>
                  <a:srgbClr val="4B2883"/>
                </a:solidFill>
                <a:latin typeface="Montserrat" pitchFamily="2" charset="77"/>
              </a:rPr>
              <a:t>customer reviews and testimonials </a:t>
            </a:r>
            <a:r>
              <a:rPr lang="en-US" sz="6400" dirty="0">
                <a:latin typeface="Montserrat" pitchFamily="2" charset="77"/>
              </a:rPr>
              <a:t>can also help demonstrate your company’s expertise and reliability.</a:t>
            </a:r>
          </a:p>
          <a:p>
            <a:pPr marL="252000" indent="-252000"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en-US" sz="6400" dirty="0">
                <a:latin typeface="Montserrat" pitchFamily="2" charset="77"/>
              </a:rPr>
              <a:t>Providing </a:t>
            </a:r>
            <a:r>
              <a:rPr lang="en-US" sz="6400" dirty="0">
                <a:solidFill>
                  <a:srgbClr val="4B2883"/>
                </a:solidFill>
                <a:latin typeface="Montserrat" pitchFamily="2" charset="77"/>
              </a:rPr>
              <a:t>case studies or past project examples </a:t>
            </a:r>
            <a:r>
              <a:rPr lang="en-US" sz="6400" dirty="0">
                <a:latin typeface="Montserrat" pitchFamily="2" charset="77"/>
              </a:rPr>
              <a:t>can give the client a clear picture of how your company approaches similar projects and can help build trust in your abilities.</a:t>
            </a:r>
          </a:p>
          <a:p>
            <a:pPr marL="252000" indent="-252000">
              <a:spcBef>
                <a:spcPts val="2200"/>
              </a:spcBef>
            </a:pPr>
            <a:endParaRPr lang="en-US" sz="2000" dirty="0">
              <a:latin typeface="Montserra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6E60D-7D07-0560-565D-754554855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1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503223-944A-BE3B-CCA2-C632F48B6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7538" y="806450"/>
            <a:ext cx="9988062" cy="530225"/>
          </a:xfrm>
        </p:spPr>
        <p:txBody>
          <a:bodyPr>
            <a:normAutofit fontScale="90000"/>
          </a:bodyPr>
          <a:lstStyle/>
          <a:p>
            <a:pPr defTabSz="914400"/>
            <a:r>
              <a:rPr lang="en-US" sz="3200" b="0" dirty="0"/>
              <a:t>9. Pricing and Costing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523AF-9185-6A32-EA11-9A7A1DBCE0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91200" y="1389063"/>
            <a:ext cx="8245475" cy="3849687"/>
          </a:xfrm>
        </p:spPr>
        <p:txBody>
          <a:bodyPr>
            <a:normAutofit/>
          </a:bodyPr>
          <a:lstStyle/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Provide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fair and transparent pricing</a:t>
            </a:r>
            <a:r>
              <a:rPr lang="en-US" sz="1600" dirty="0">
                <a:latin typeface="Montserrat" pitchFamily="2" charset="77"/>
              </a:rPr>
              <a:t>, supported by a detailed cost breakdown, and highlight any cost-saving measures or efficiencies.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Be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competitive while also ensuring profitability</a:t>
            </a:r>
            <a:r>
              <a:rPr lang="en-US" sz="1600" dirty="0">
                <a:latin typeface="Montserrat" pitchFamily="2" charset="77"/>
              </a:rPr>
              <a:t>. Consider factors such as market rates, labor costs, material costs, overhead, and desired profit.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Pricing models may be required depending on the procurement opportunity, such as fixed-price, cost-reimbursable, or time and material. </a:t>
            </a:r>
          </a:p>
          <a:p>
            <a:pPr marL="252000" indent="-252000">
              <a:spcBef>
                <a:spcPts val="2200"/>
              </a:spcBef>
            </a:pPr>
            <a:endParaRPr lang="en-US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45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861F-FB6A-96DF-CE03-831C0D10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522194"/>
            <a:ext cx="8761413" cy="706964"/>
          </a:xfrm>
        </p:spPr>
        <p:txBody>
          <a:bodyPr>
            <a:normAutofit/>
          </a:bodyPr>
          <a:lstStyle/>
          <a:p>
            <a:pPr defTabSz="914400"/>
            <a:r>
              <a:rPr lang="en-US" sz="3200" b="0"/>
              <a:t>Cost Calculation Example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7C637D-C882-D6CA-9831-D7B3FF3E8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803327"/>
              </p:ext>
            </p:extLst>
          </p:nvPr>
        </p:nvGraphicFramePr>
        <p:xfrm>
          <a:off x="492539" y="1197976"/>
          <a:ext cx="11206922" cy="471341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603461">
                  <a:extLst>
                    <a:ext uri="{9D8B030D-6E8A-4147-A177-3AD203B41FA5}">
                      <a16:colId xmlns:a16="http://schemas.microsoft.com/office/drawing/2014/main" val="1784738061"/>
                    </a:ext>
                  </a:extLst>
                </a:gridCol>
                <a:gridCol w="5603461">
                  <a:extLst>
                    <a:ext uri="{9D8B030D-6E8A-4147-A177-3AD203B41FA5}">
                      <a16:colId xmlns:a16="http://schemas.microsoft.com/office/drawing/2014/main" val="1865149705"/>
                    </a:ext>
                  </a:extLst>
                </a:gridCol>
              </a:tblGrid>
              <a:tr h="6244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Montserrat" pitchFamily="2" charset="77"/>
                        </a:rPr>
                        <a:t>Estimate the cost of delivering the products or services required by the contracting opportunity, including: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0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Montserrat" pitchFamily="2" charset="77"/>
                        </a:rPr>
                        <a:t>Example: A seamstress making seal skin mittens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862934"/>
                  </a:ext>
                </a:extLst>
              </a:tr>
              <a:tr h="588865">
                <a:tc>
                  <a:txBody>
                    <a:bodyPr/>
                    <a:lstStyle/>
                    <a:p>
                      <a:r>
                        <a:rPr lang="en-US" sz="1600">
                          <a:latin typeface="Montserrat" pitchFamily="2" charset="77"/>
                        </a:rPr>
                        <a:t>Labour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Montserrat" pitchFamily="2" charset="77"/>
                        </a:rPr>
                        <a:t>3 hours to make the mittens x $25/hr. = $75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25225"/>
                  </a:ext>
                </a:extLst>
              </a:tr>
              <a:tr h="588865">
                <a:tc>
                  <a:txBody>
                    <a:bodyPr/>
                    <a:lstStyle/>
                    <a:p>
                      <a:r>
                        <a:rPr lang="en-US" sz="1600">
                          <a:latin typeface="Montserrat" pitchFamily="2" charset="77"/>
                        </a:rPr>
                        <a:t>Materials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0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Montserrat" pitchFamily="2" charset="77"/>
                        </a:rPr>
                        <a:t>Seal skin: $50</a:t>
                      </a:r>
                    </a:p>
                    <a:p>
                      <a:r>
                        <a:rPr lang="en-US" sz="1600">
                          <a:latin typeface="Montserrat" pitchFamily="2" charset="77"/>
                        </a:rPr>
                        <a:t>Thread/Other: $5</a:t>
                      </a:r>
                    </a:p>
                    <a:p>
                      <a:r>
                        <a:rPr lang="en-US" sz="1600">
                          <a:latin typeface="Montserrat" pitchFamily="2" charset="77"/>
                        </a:rPr>
                        <a:t>Total = $55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0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365144"/>
                  </a:ext>
                </a:extLst>
              </a:tr>
              <a:tr h="588865">
                <a:tc>
                  <a:txBody>
                    <a:bodyPr/>
                    <a:lstStyle/>
                    <a:p>
                      <a:r>
                        <a:rPr lang="en-US" sz="1600">
                          <a:latin typeface="Montserrat" pitchFamily="2" charset="77"/>
                        </a:rPr>
                        <a:t>Overhead/Other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Montserrat" pitchFamily="2" charset="77"/>
                        </a:rPr>
                        <a:t>Rent, utilities, equipment, and other expenses. </a:t>
                      </a:r>
                    </a:p>
                    <a:p>
                      <a:r>
                        <a:rPr lang="en-US" sz="1600">
                          <a:latin typeface="Montserrat" pitchFamily="2" charset="77"/>
                        </a:rPr>
                        <a:t>Monthly overhead costs: $500</a:t>
                      </a:r>
                    </a:p>
                    <a:p>
                      <a:r>
                        <a:rPr lang="en-US" sz="1600">
                          <a:latin typeface="Montserrat" pitchFamily="2" charset="77"/>
                        </a:rPr>
                        <a:t>Divided by 20 pairs of mittens per month</a:t>
                      </a:r>
                    </a:p>
                    <a:p>
                      <a:r>
                        <a:rPr lang="en-US" sz="1600">
                          <a:latin typeface="Montserrat" pitchFamily="2" charset="77"/>
                        </a:rPr>
                        <a:t>$500/20 = $25.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23157"/>
                  </a:ext>
                </a:extLst>
              </a:tr>
              <a:tr h="588865">
                <a:tc>
                  <a:txBody>
                    <a:bodyPr/>
                    <a:lstStyle/>
                    <a:p>
                      <a:r>
                        <a:rPr lang="en-US" sz="1600">
                          <a:latin typeface="Montserrat" pitchFamily="2" charset="77"/>
                        </a:rPr>
                        <a:t>Total Cost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0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Montserrat" pitchFamily="2" charset="77"/>
                        </a:rPr>
                        <a:t>Labour ($75) + Materials ($55) + Overhead ($25) = $155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0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94458"/>
                  </a:ext>
                </a:extLst>
              </a:tr>
              <a:tr h="588865">
                <a:tc>
                  <a:txBody>
                    <a:bodyPr/>
                    <a:lstStyle/>
                    <a:p>
                      <a:r>
                        <a:rPr lang="en-US" sz="1600">
                          <a:latin typeface="Montserrat" pitchFamily="2" charset="77"/>
                        </a:rPr>
                        <a:t>Markup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0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ontserrat" pitchFamily="2" charset="77"/>
                        </a:rPr>
                        <a:t>Total cost: $155 </a:t>
                      </a:r>
                    </a:p>
                    <a:p>
                      <a:r>
                        <a:rPr lang="en-US" sz="1600" dirty="0">
                          <a:latin typeface="Montserrat" pitchFamily="2" charset="77"/>
                        </a:rPr>
                        <a:t>Markup (30%): $46.50 </a:t>
                      </a:r>
                    </a:p>
                    <a:p>
                      <a:r>
                        <a:rPr lang="en-US" sz="1600" dirty="0">
                          <a:latin typeface="Montserrat" pitchFamily="2" charset="77"/>
                        </a:rPr>
                        <a:t>Selling price: $201.50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0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02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8A4607-15FA-2366-3EC5-99E8A16A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515600" cy="588836"/>
          </a:xfrm>
        </p:spPr>
        <p:txBody>
          <a:bodyPr>
            <a:normAutofit/>
          </a:bodyPr>
          <a:lstStyle/>
          <a:p>
            <a:pPr defTabSz="914400"/>
            <a:r>
              <a:rPr lang="en-US" sz="3200" b="0"/>
              <a:t>10. Ensure you follow Compliance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ACF293C-CBB7-1406-3D7F-9887974312EC}"/>
              </a:ext>
            </a:extLst>
          </p:cNvPr>
          <p:cNvSpPr txBox="1">
            <a:spLocks/>
          </p:cNvSpPr>
          <p:nvPr/>
        </p:nvSpPr>
        <p:spPr>
          <a:xfrm>
            <a:off x="633075" y="1389600"/>
            <a:ext cx="5341219" cy="53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ontserrat" pitchFamily="2" charset="77"/>
              </a:rPr>
              <a:t>What is it?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B7A33E-D71E-5611-F74B-05864B0FEB4A}"/>
              </a:ext>
            </a:extLst>
          </p:cNvPr>
          <p:cNvSpPr txBox="1">
            <a:spLocks/>
          </p:cNvSpPr>
          <p:nvPr/>
        </p:nvSpPr>
        <p:spPr>
          <a:xfrm>
            <a:off x="633075" y="1942973"/>
            <a:ext cx="5393100" cy="293499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Montserrat" pitchFamily="2" charset="77"/>
              </a:rPr>
              <a:t>Compliance refers to </a:t>
            </a: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following the rules, regulations, and requirements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 </a:t>
            </a:r>
            <a:r>
              <a:rPr lang="en-US" sz="1600" dirty="0">
                <a:latin typeface="Montserrat" pitchFamily="2" charset="77"/>
              </a:rPr>
              <a:t>set forth in the procurement process. </a:t>
            </a:r>
          </a:p>
          <a:p>
            <a:pPr marL="0" indent="0">
              <a:buFont typeface="Garamond" pitchFamily="18" charset="0"/>
              <a:buNone/>
            </a:pPr>
            <a:endParaRPr lang="en-US" sz="1600" dirty="0">
              <a:latin typeface="Montserrat" pitchFamily="2" charset="77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2DF0A69-A639-A9D0-F38B-ADE41304C5AF}"/>
              </a:ext>
            </a:extLst>
          </p:cNvPr>
          <p:cNvSpPr txBox="1">
            <a:spLocks/>
          </p:cNvSpPr>
          <p:nvPr/>
        </p:nvSpPr>
        <p:spPr>
          <a:xfrm>
            <a:off x="6269591" y="1389600"/>
            <a:ext cx="5341218" cy="55337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Montserrat" pitchFamily="2" charset="77"/>
              </a:rPr>
              <a:t>What you should do: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EC933F5-BB35-1F44-644D-598A6F431542}"/>
              </a:ext>
            </a:extLst>
          </p:cNvPr>
          <p:cNvSpPr txBox="1">
            <a:spLocks/>
          </p:cNvSpPr>
          <p:nvPr/>
        </p:nvSpPr>
        <p:spPr>
          <a:xfrm>
            <a:off x="6269590" y="1942973"/>
            <a:ext cx="5393100" cy="293499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Montserrat" pitchFamily="2" charset="77"/>
              </a:rPr>
              <a:t>Create a </a:t>
            </a: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compliance checklist </a:t>
            </a:r>
            <a:r>
              <a:rPr lang="en-US" sz="1600" dirty="0">
                <a:latin typeface="Montserrat" pitchFamily="2" charset="77"/>
              </a:rPr>
              <a:t>to ensure your proposal complies with all the requirements, guidelines, and formatting specified. </a:t>
            </a:r>
          </a:p>
          <a:p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Cross-check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 </a:t>
            </a:r>
            <a:r>
              <a:rPr lang="en-US" sz="1600" dirty="0">
                <a:latin typeface="Montserrat" pitchFamily="2" charset="77"/>
              </a:rPr>
              <a:t>your proposal against the RFP/RFQ to ensure nothing is missed.</a:t>
            </a:r>
          </a:p>
          <a:p>
            <a:endParaRPr lang="en-US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393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5ED93C-B183-72B9-461E-6AEAE9D18CEA}"/>
              </a:ext>
            </a:extLst>
          </p:cNvPr>
          <p:cNvSpPr txBox="1"/>
          <p:nvPr/>
        </p:nvSpPr>
        <p:spPr>
          <a:xfrm>
            <a:off x="487680" y="80640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BDB0D6"/>
                </a:solidFill>
                <a:latin typeface="Montserrat ExtraBold" pitchFamily="2" charset="77"/>
              </a:rPr>
              <a:t>Topics Covered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AB3DE-419A-F17E-1E86-5EF204A5926A}"/>
              </a:ext>
            </a:extLst>
          </p:cNvPr>
          <p:cNvSpPr txBox="1"/>
          <p:nvPr/>
        </p:nvSpPr>
        <p:spPr>
          <a:xfrm>
            <a:off x="1591200" y="1389600"/>
            <a:ext cx="6096000" cy="152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Proposals and Bids Go Hand in Hand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Steps to Writing a Proposal + Bid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Best Practices Check List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1600" dirty="0">
              <a:latin typeface="Montserrat" pitchFamily="2" charset="77"/>
            </a:endParaRP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55EFC922-79CA-6F47-CC2B-F9AD8EAB5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911" y="1243475"/>
            <a:ext cx="5539409" cy="4371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4140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63AD-8F74-FE40-CA57-7EE626F8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058400" cy="568903"/>
          </a:xfrm>
        </p:spPr>
        <p:txBody>
          <a:bodyPr>
            <a:normAutofit/>
          </a:bodyPr>
          <a:lstStyle/>
          <a:p>
            <a:pPr defTabSz="914400"/>
            <a:r>
              <a:rPr lang="en-US" sz="3200" b="0" dirty="0"/>
              <a:t>11–12. Proofread &amp; Submit by the Deadline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DCA2A-EA00-1A88-2615-9B67DFB72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00" y="1389600"/>
            <a:ext cx="6875027" cy="3849624"/>
          </a:xfrm>
        </p:spPr>
        <p:txBody>
          <a:bodyPr>
            <a:noAutofit/>
          </a:bodyPr>
          <a:lstStyle/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PROOFREAD</a:t>
            </a:r>
            <a:r>
              <a:rPr lang="en-US" sz="1600" dirty="0">
                <a:latin typeface="Montserrat" pitchFamily="2" charset="77"/>
              </a:rPr>
              <a:t> your proposal thoroughly before submitting it. Eliminate any errors, such as grammar or spelling mistakes, and ensure the content is clear and concise.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Consider having a colleague or someone from your network read through your proposal to catch mistakes or confusing language.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Always aim to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submit your proposal before the deadline</a:t>
            </a:r>
            <a:r>
              <a:rPr lang="en-US" sz="1600" dirty="0">
                <a:latin typeface="Montserrat" pitchFamily="2" charset="77"/>
              </a:rPr>
              <a:t>. Late submissions can negatively impact your chances of winning the bid, so be sure to plan accordingly and give yourself plenty of time to prepare and review your proposal.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endParaRPr lang="en-US" sz="1600" dirty="0">
              <a:latin typeface="Montserrat" pitchFamily="2" charset="77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58113B-12CF-DC5B-5771-AEEEE8B603E9}"/>
              </a:ext>
            </a:extLst>
          </p:cNvPr>
          <p:cNvSpPr/>
          <p:nvPr/>
        </p:nvSpPr>
        <p:spPr>
          <a:xfrm>
            <a:off x="7364627" y="1532279"/>
            <a:ext cx="4485503" cy="4658456"/>
          </a:xfrm>
          <a:prstGeom prst="roundRect">
            <a:avLst/>
          </a:prstGeom>
          <a:solidFill>
            <a:srgbClr val="BDB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Montserrat" pitchFamily="2" charset="77"/>
              </a:rPr>
              <a:t>Reach out for support: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Montserrat" pitchFamily="2" charset="77"/>
              </a:rPr>
              <a:t>Don’t be afraid to reach out for support and guidance in preparing your bid. This could include seeking mentorship from other Inuit women in business, working with a business coach, or accessing resources from organizations that support Indigenous entrepreneurs, such as </a:t>
            </a:r>
            <a:r>
              <a:rPr lang="en-US" sz="1600" b="1" dirty="0" err="1">
                <a:latin typeface="Montserrat" pitchFamily="2" charset="77"/>
              </a:rPr>
              <a:t>Pauktuutit</a:t>
            </a:r>
            <a:r>
              <a:rPr lang="en-US" sz="1600" b="1" dirty="0"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6010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90C6A0-CBD3-466E-0E0B-DF65F065E71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57325" y="1987550"/>
            <a:ext cx="10734675" cy="3968750"/>
          </a:xfrm>
        </p:spPr>
        <p:txBody>
          <a:bodyPr>
            <a:noAutofit/>
          </a:bodyPr>
          <a:lstStyle/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Thoroughly review all terms and conditions.</a:t>
            </a:r>
          </a:p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Ensure you meet all mandatory criteria.</a:t>
            </a:r>
          </a:p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Respond to all sections.</a:t>
            </a:r>
          </a:p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Include all requested documentation.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D527FC-8ADF-FA90-77C9-48CA3A1570F5}"/>
              </a:ext>
            </a:extLst>
          </p:cNvPr>
          <p:cNvSpPr txBox="1">
            <a:spLocks/>
          </p:cNvSpPr>
          <p:nvPr/>
        </p:nvSpPr>
        <p:spPr>
          <a:xfrm>
            <a:off x="480647" y="806450"/>
            <a:ext cx="10058400" cy="604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solidFill>
                  <a:srgbClr val="BDB0D6"/>
                </a:solidFill>
                <a:latin typeface="Montserrat ExtraBold" pitchFamily="2" charset="77"/>
                <a:ea typeface="+mn-ea"/>
                <a:cs typeface="+mn-cs"/>
              </a:defRPr>
            </a:lvl1pPr>
          </a:lstStyle>
          <a:p>
            <a:pPr defTabSz="914400"/>
            <a:r>
              <a:rPr lang="en-CA" sz="3200" b="0"/>
              <a:t>Best Practices Check List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5A12BAD-FA79-9B21-3C3A-5CA1D1B2455E}"/>
              </a:ext>
            </a:extLst>
          </p:cNvPr>
          <p:cNvSpPr txBox="1">
            <a:spLocks/>
          </p:cNvSpPr>
          <p:nvPr/>
        </p:nvSpPr>
        <p:spPr>
          <a:xfrm>
            <a:off x="480647" y="1347788"/>
            <a:ext cx="49037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28594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4B2883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0" indent="-228594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4B2883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0" indent="-228594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4B2883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0" indent="-228594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4B2883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0" indent="-228594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4B2883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CA" b="1">
                <a:latin typeface="Montserrat" pitchFamily="2" charset="77"/>
              </a:rPr>
              <a:t>You Must</a:t>
            </a:r>
            <a:r>
              <a:rPr lang="en-CA">
                <a:latin typeface="Montserrat" pitchFamily="2" charset="7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792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A7715-2ED3-5F64-DEAB-AE8CB9A33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24E44-4278-B09E-5B60-831834CFD5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0647" y="806450"/>
            <a:ext cx="10058400" cy="604838"/>
          </a:xfrm>
        </p:spPr>
        <p:txBody>
          <a:bodyPr>
            <a:normAutofit/>
          </a:bodyPr>
          <a:lstStyle/>
          <a:p>
            <a:pPr defTabSz="914400"/>
            <a:r>
              <a:rPr lang="en-US" sz="3200" b="0" dirty="0"/>
              <a:t>Best Practices Check List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0DA9C-9ABE-71D4-E1E7-E6DF0339548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0647" y="1347788"/>
            <a:ext cx="4903788" cy="63976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b="1" dirty="0">
                <a:latin typeface="Montserrat" pitchFamily="2" charset="77"/>
              </a:rPr>
              <a:t>You Must</a:t>
            </a:r>
            <a:r>
              <a:rPr lang="en-US" sz="1800" dirty="0">
                <a:latin typeface="Montserrat" pitchFamily="2" charset="77"/>
              </a:rPr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94526C-8FC8-ADFE-5D37-92FB891876B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457325" y="1987550"/>
            <a:ext cx="10734675" cy="3968750"/>
          </a:xfrm>
        </p:spPr>
        <p:txBody>
          <a:bodyPr>
            <a:noAutofit/>
          </a:bodyPr>
          <a:lstStyle/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Follow any rules set by the procurement authority</a:t>
            </a:r>
          </a:p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Sign and complete all required elements.</a:t>
            </a:r>
          </a:p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Carefully follow all submission instructions </a:t>
            </a:r>
          </a:p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Submit on time to the correct location.</a:t>
            </a:r>
          </a:p>
        </p:txBody>
      </p:sp>
    </p:spTree>
    <p:extLst>
      <p:ext uri="{BB962C8B-B14F-4D97-AF65-F5344CB8AC3E}">
        <p14:creationId xmlns:p14="http://schemas.microsoft.com/office/powerpoint/2010/main" val="2697263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4FB7C-696F-465D-9646-9C6E0F602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E811-BF78-103F-7C74-5845F00D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058400" cy="604943"/>
          </a:xfrm>
        </p:spPr>
        <p:txBody>
          <a:bodyPr>
            <a:normAutofit/>
          </a:bodyPr>
          <a:lstStyle/>
          <a:p>
            <a:pPr defTabSz="914400"/>
            <a:r>
              <a:rPr lang="en-US" sz="3200" b="0" dirty="0"/>
              <a:t>Best Practices Check List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49E4B-DFD7-08E4-0749-AB7A2F664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600" y="1347258"/>
            <a:ext cx="4902710" cy="64008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Montserrat" pitchFamily="2" charset="77"/>
              </a:rPr>
              <a:t>You Should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549C4A-D707-4E9E-CA11-17FA5C86A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200" y="1987338"/>
            <a:ext cx="7837005" cy="3968959"/>
          </a:xfrm>
        </p:spPr>
        <p:txBody>
          <a:bodyPr>
            <a:noAutofit/>
          </a:bodyPr>
          <a:lstStyle/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Ensure your bid is organized, complete, concise, and precise.</a:t>
            </a:r>
          </a:p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Ensure your proposal thoroughly addresses the requirements in the RFP or RFQ including deliverables, timeline, budget, and other requirements.</a:t>
            </a:r>
          </a:p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Include a Unique Selling Position. </a:t>
            </a:r>
          </a:p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When necessary, include the reference number, file number, date, and contact person’s details on the front page of your bid.</a:t>
            </a:r>
          </a:p>
        </p:txBody>
      </p:sp>
    </p:spTree>
    <p:extLst>
      <p:ext uri="{BB962C8B-B14F-4D97-AF65-F5344CB8AC3E}">
        <p14:creationId xmlns:p14="http://schemas.microsoft.com/office/powerpoint/2010/main" val="49550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14CFC-D7BA-A62D-D304-1746CA84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F5E8-88B7-A5E0-62FD-285BF165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058400" cy="604943"/>
          </a:xfrm>
        </p:spPr>
        <p:txBody>
          <a:bodyPr>
            <a:normAutofit/>
          </a:bodyPr>
          <a:lstStyle/>
          <a:p>
            <a:pPr defTabSz="914400"/>
            <a:r>
              <a:rPr lang="en-US" sz="3200" b="0"/>
              <a:t>Best Practices Check List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37427-8771-6A29-BFBD-E99183501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600" y="1347258"/>
            <a:ext cx="4902710" cy="64008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Montserrat" pitchFamily="2" charset="77"/>
              </a:rPr>
              <a:t>You Should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63C9B1-B225-BCFF-40A9-B634AC0FF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200" y="1987338"/>
            <a:ext cx="10948265" cy="3968959"/>
          </a:xfrm>
        </p:spPr>
        <p:txBody>
          <a:bodyPr>
            <a:noAutofit/>
          </a:bodyPr>
          <a:lstStyle/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If the bid is lengthy, add an executive summary, table of contents, and page numbers.</a:t>
            </a:r>
          </a:p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Add your logo or business name on every page to reinforce your brand.</a:t>
            </a:r>
          </a:p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Get a fresh perspective by having someone review your bid before submitting it.</a:t>
            </a:r>
          </a:p>
          <a:p>
            <a:pPr marL="252000" indent="-252000">
              <a:spcBef>
                <a:spcPts val="22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Montserrat" pitchFamily="2" charset="77"/>
              </a:rPr>
              <a:t>Request a debriefing from the client after the contract has been awarded.</a:t>
            </a:r>
          </a:p>
        </p:txBody>
      </p:sp>
    </p:spTree>
    <p:extLst>
      <p:ext uri="{BB962C8B-B14F-4D97-AF65-F5344CB8AC3E}">
        <p14:creationId xmlns:p14="http://schemas.microsoft.com/office/powerpoint/2010/main" val="4173051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3E45-31F2-6AEC-4758-255158D892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092" y="806450"/>
            <a:ext cx="10515600" cy="638175"/>
          </a:xfrm>
        </p:spPr>
        <p:txBody>
          <a:bodyPr>
            <a:normAutofit/>
          </a:bodyPr>
          <a:lstStyle/>
          <a:p>
            <a:pPr defTabSz="914400"/>
            <a:r>
              <a:rPr lang="en-US" sz="3200" b="0" dirty="0"/>
              <a:t>Where Can I Get Help?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89067-2432-DF67-1E1C-DE089C692A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1389063"/>
            <a:ext cx="10515600" cy="437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latin typeface="Montserrat" pitchFamily="2" charset="77"/>
              </a:rPr>
              <a:t>Pauktuutit</a:t>
            </a:r>
            <a:r>
              <a:rPr lang="en-US" sz="1600" dirty="0">
                <a:latin typeface="Montserrat" pitchFamily="2" charset="77"/>
              </a:rPr>
              <a:t> has many resources available on our website: </a:t>
            </a:r>
            <a:endParaRPr lang="en-US" sz="1600" dirty="0">
              <a:latin typeface="Montserrat" pitchFamily="2" charset="77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600" dirty="0"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Inuit Women in Business Network</a:t>
            </a:r>
            <a:endParaRPr lang="en-US" sz="1600" dirty="0">
              <a:latin typeface="Montserrat" pitchFamily="2" charset="77"/>
            </a:endParaRPr>
          </a:p>
          <a:p>
            <a:r>
              <a:rPr lang="en-US" sz="1600" dirty="0">
                <a:latin typeface="Montserrat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Resources</a:t>
            </a:r>
            <a:endParaRPr lang="en-US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1859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FA115B-5F52-ECBC-FF7F-C0CCD294B0AF}"/>
              </a:ext>
            </a:extLst>
          </p:cNvPr>
          <p:cNvGrpSpPr/>
          <p:nvPr/>
        </p:nvGrpSpPr>
        <p:grpSpPr>
          <a:xfrm>
            <a:off x="657562" y="1203130"/>
            <a:ext cx="4631129" cy="720000"/>
            <a:chOff x="35606" y="2725540"/>
            <a:chExt cx="2981250" cy="72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5D7749-B92D-69FD-571E-50475927021F}"/>
                </a:ext>
              </a:extLst>
            </p:cNvPr>
            <p:cNvSpPr/>
            <p:nvPr/>
          </p:nvSpPr>
          <p:spPr>
            <a:xfrm>
              <a:off x="35606" y="2725540"/>
              <a:ext cx="298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491034-3EFD-AC81-A459-8D749AF29F12}"/>
                </a:ext>
              </a:extLst>
            </p:cNvPr>
            <p:cNvSpPr txBox="1"/>
            <p:nvPr/>
          </p:nvSpPr>
          <p:spPr>
            <a:xfrm>
              <a:off x="35606" y="2725540"/>
              <a:ext cx="298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60000" lvl="0" indent="-360000" defTabSz="10223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300" b="1" kern="1200" dirty="0">
                  <a:latin typeface="Montserrat" pitchFamily="2" charset="77"/>
                </a:rPr>
                <a:t>1.	Research &amp; Prepare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04914D-977A-1D33-8C76-403AA7805B0A}"/>
              </a:ext>
            </a:extLst>
          </p:cNvPr>
          <p:cNvGrpSpPr/>
          <p:nvPr/>
        </p:nvGrpSpPr>
        <p:grpSpPr>
          <a:xfrm>
            <a:off x="657562" y="1940011"/>
            <a:ext cx="6929062" cy="1848989"/>
            <a:chOff x="-409238" y="1596551"/>
            <a:chExt cx="6929062" cy="18489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18D2C3-BCDC-E307-4B8B-4901583E1B23}"/>
                </a:ext>
              </a:extLst>
            </p:cNvPr>
            <p:cNvSpPr/>
            <p:nvPr/>
          </p:nvSpPr>
          <p:spPr>
            <a:xfrm>
              <a:off x="3538574" y="2725540"/>
              <a:ext cx="298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569406-377A-A4C0-9399-2374CE11AC4E}"/>
                </a:ext>
              </a:extLst>
            </p:cNvPr>
            <p:cNvSpPr txBox="1"/>
            <p:nvPr/>
          </p:nvSpPr>
          <p:spPr>
            <a:xfrm>
              <a:off x="-409238" y="1596551"/>
              <a:ext cx="394781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60000" lvl="0" indent="-360000" defTabSz="10223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300" b="1" kern="1200" dirty="0">
                  <a:latin typeface="Montserrat" pitchFamily="2" charset="77"/>
                </a:rPr>
                <a:t>2.	Write the Proposal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6E2AD98-3598-00FE-D675-4A7732C0BAC3}"/>
              </a:ext>
            </a:extLst>
          </p:cNvPr>
          <p:cNvGrpSpPr/>
          <p:nvPr/>
        </p:nvGrpSpPr>
        <p:grpSpPr>
          <a:xfrm>
            <a:off x="657562" y="2709000"/>
            <a:ext cx="4631129" cy="720000"/>
            <a:chOff x="7041543" y="2725540"/>
            <a:chExt cx="2981250" cy="72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0BDD44-70B5-92A7-965C-0628BAFC7941}"/>
                </a:ext>
              </a:extLst>
            </p:cNvPr>
            <p:cNvSpPr/>
            <p:nvPr/>
          </p:nvSpPr>
          <p:spPr>
            <a:xfrm>
              <a:off x="7041543" y="2725540"/>
              <a:ext cx="298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DBFDFD-180F-DC2E-27C3-4C54461980C5}"/>
                </a:ext>
              </a:extLst>
            </p:cNvPr>
            <p:cNvSpPr txBox="1"/>
            <p:nvPr/>
          </p:nvSpPr>
          <p:spPr>
            <a:xfrm>
              <a:off x="7041543" y="2725540"/>
              <a:ext cx="298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360000" lvl="0" indent="-360000" defTabSz="1022350">
                <a:lnSpc>
                  <a:spcPct val="100000"/>
                </a:lnSpc>
                <a:spcAft>
                  <a:spcPct val="35000"/>
                </a:spcAft>
                <a:buNone/>
                <a:defRPr cap="all"/>
              </a:pPr>
              <a:r>
                <a:rPr lang="en-US" sz="2300" b="1" kern="1200" dirty="0">
                  <a:latin typeface="Montserrat" pitchFamily="2" charset="77"/>
                </a:rPr>
                <a:t>3. 	Review,</a:t>
              </a:r>
              <a:r>
                <a:rPr lang="en-US" sz="2300" b="1" kern="1200" baseline="0" dirty="0">
                  <a:latin typeface="Montserrat" pitchFamily="2" charset="77"/>
                </a:rPr>
                <a:t> refine, </a:t>
              </a:r>
              <a:br>
                <a:rPr lang="en-US" sz="2300" b="1" kern="1200" baseline="0" dirty="0">
                  <a:latin typeface="Montserrat" pitchFamily="2" charset="77"/>
                </a:rPr>
              </a:br>
              <a:r>
                <a:rPr lang="en-US" sz="2300" b="1" kern="1200" baseline="0" dirty="0">
                  <a:latin typeface="Montserrat" pitchFamily="2" charset="77"/>
                </a:rPr>
                <a:t>submit on time</a:t>
              </a:r>
              <a:endParaRPr lang="en-US" sz="2300" b="1" kern="1200" dirty="0">
                <a:latin typeface="Montserrat" pitchFamily="2" charset="77"/>
              </a:endParaRPr>
            </a:p>
          </p:txBody>
        </p:sp>
      </p:grpSp>
      <p:pic>
        <p:nvPicPr>
          <p:cNvPr id="14" name="Picture Placeholder 8">
            <a:extLst>
              <a:ext uri="{FF2B5EF4-FFF2-40B4-BE49-F238E27FC236}">
                <a16:creationId xmlns:a16="http://schemas.microsoft.com/office/drawing/2014/main" id="{478CE8DB-3260-C3AC-A867-98219B5CD8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911" y="1243475"/>
            <a:ext cx="5539409" cy="4371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89AD7-BAEA-7209-B341-FF2A5393A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600" y="1389600"/>
            <a:ext cx="5087075" cy="536005"/>
          </a:xfrm>
        </p:spPr>
        <p:txBody>
          <a:bodyPr/>
          <a:lstStyle/>
          <a:p>
            <a:r>
              <a:rPr lang="en-US" dirty="0">
                <a:latin typeface="Montserrat Medium" panose="00000600000000000000" pitchFamily="2" charset="0"/>
              </a:rPr>
              <a:t>Proposal Development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798F92-72A6-EED4-A871-45DB6C8AF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199" y="1972801"/>
            <a:ext cx="6749611" cy="2934999"/>
          </a:xfrm>
        </p:spPr>
        <p:txBody>
          <a:bodyPr>
            <a:normAutofit/>
          </a:bodyPr>
          <a:lstStyle/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Outlines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how your company will address the client’s needs and requirements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A description of the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project scope, timelines, resources, methodology, and pricing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Research and analysis </a:t>
            </a:r>
            <a:r>
              <a:rPr lang="en-US" sz="1600" dirty="0">
                <a:latin typeface="Montserrat" pitchFamily="2" charset="77"/>
              </a:rPr>
              <a:t>to understand the client’s needs and tailor the proposal accordingly.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467194-58BE-979C-4D75-1BCFC1146225}"/>
              </a:ext>
            </a:extLst>
          </p:cNvPr>
          <p:cNvSpPr/>
          <p:nvPr/>
        </p:nvSpPr>
        <p:spPr>
          <a:xfrm>
            <a:off x="1591199" y="4954996"/>
            <a:ext cx="8666922" cy="788504"/>
          </a:xfrm>
          <a:prstGeom prst="roundRect">
            <a:avLst/>
          </a:prstGeom>
          <a:solidFill>
            <a:srgbClr val="BDB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46800" rIns="360000" rtlCol="0" anchor="ctr"/>
          <a:lstStyle/>
          <a:p>
            <a:pPr algn="ctr"/>
            <a:r>
              <a:rPr lang="en-US" sz="1600" dirty="0">
                <a:latin typeface="Montserrat Medium" panose="00000600000000000000" pitchFamily="2" charset="0"/>
              </a:rPr>
              <a:t>Because they are closely related, sometimes the words “bid” and “proposal” are interchangeable. </a:t>
            </a:r>
            <a:r>
              <a:rPr lang="en-US" sz="1600" b="1" dirty="0">
                <a:latin typeface="Montserrat Medium" panose="00000600000000000000" pitchFamily="2" charset="0"/>
              </a:rPr>
              <a:t>The Proposal is part of the Bid. 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2BDA2F4-DB6B-C95A-480D-2EC8ACF6BA0D}"/>
              </a:ext>
            </a:extLst>
          </p:cNvPr>
          <p:cNvSpPr txBox="1">
            <a:spLocks/>
          </p:cNvSpPr>
          <p:nvPr/>
        </p:nvSpPr>
        <p:spPr>
          <a:xfrm>
            <a:off x="489600" y="806400"/>
            <a:ext cx="11029950" cy="53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200">
                <a:solidFill>
                  <a:srgbClr val="BDB0D6"/>
                </a:solidFill>
                <a:latin typeface="Montserrat ExtraBold" pitchFamily="2" charset="77"/>
              </a:rPr>
              <a:t>Proposals and Bids Go Hand in Hand </a:t>
            </a:r>
          </a:p>
        </p:txBody>
      </p:sp>
    </p:spTree>
    <p:extLst>
      <p:ext uri="{BB962C8B-B14F-4D97-AF65-F5344CB8AC3E}">
        <p14:creationId xmlns:p14="http://schemas.microsoft.com/office/powerpoint/2010/main" val="386168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48D1D-BFA0-BD9D-86F7-48C91B0E3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D5D4F-C564-689A-EB8E-46FFC9641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600" y="1389600"/>
            <a:ext cx="5087075" cy="536005"/>
          </a:xfrm>
        </p:spPr>
        <p:txBody>
          <a:bodyPr/>
          <a:lstStyle/>
          <a:p>
            <a:r>
              <a:rPr lang="en-US" dirty="0">
                <a:latin typeface="Montserrat Medium" panose="00000600000000000000" pitchFamily="2" charset="0"/>
              </a:rPr>
              <a:t>Preparing a Bid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916D52-F246-3C59-35F0-07FC2BCCF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199" y="1972801"/>
            <a:ext cx="8899687" cy="2934999"/>
          </a:xfrm>
        </p:spPr>
        <p:txBody>
          <a:bodyPr>
            <a:noAutofit/>
          </a:bodyPr>
          <a:lstStyle/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The process of formally submitting a proposal </a:t>
            </a:r>
            <a:r>
              <a:rPr lang="en-US" sz="1600" dirty="0">
                <a:latin typeface="Montserrat" pitchFamily="2" charset="77"/>
              </a:rPr>
              <a:t>in response to a specific procurement opportunity.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Paperwork</a:t>
            </a:r>
            <a:r>
              <a:rPr lang="en-US" sz="1600" dirty="0">
                <a:latin typeface="Montserrat" pitchFamily="2" charset="77"/>
              </a:rPr>
              <a:t>, keeping to specific requirements, and submitting on time.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Attention to detail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,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following instructions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May require legal or financial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documentation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Typically involves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competition</a:t>
            </a:r>
            <a:r>
              <a:rPr lang="en-US" sz="1600" dirty="0">
                <a:latin typeface="Montserrat" pitchFamily="2" charset="77"/>
              </a:rPr>
              <a:t> with other bidders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D0C91DF-A75B-6B4F-E8C9-365E196B5F04}"/>
              </a:ext>
            </a:extLst>
          </p:cNvPr>
          <p:cNvSpPr txBox="1">
            <a:spLocks/>
          </p:cNvSpPr>
          <p:nvPr/>
        </p:nvSpPr>
        <p:spPr>
          <a:xfrm>
            <a:off x="489600" y="806400"/>
            <a:ext cx="11029950" cy="536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3200">
                <a:solidFill>
                  <a:srgbClr val="BDB0D6"/>
                </a:solidFill>
                <a:latin typeface="Montserrat ExtraBold" pitchFamily="2" charset="77"/>
              </a:rPr>
              <a:t>Proposals and Bids Go Hand in Hand </a:t>
            </a:r>
          </a:p>
        </p:txBody>
      </p:sp>
    </p:spTree>
    <p:extLst>
      <p:ext uri="{BB962C8B-B14F-4D97-AF65-F5344CB8AC3E}">
        <p14:creationId xmlns:p14="http://schemas.microsoft.com/office/powerpoint/2010/main" val="306903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C4A09F29-2200-3761-0635-9CF1F8638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1029950" cy="654524"/>
          </a:xfrm>
        </p:spPr>
        <p:txBody>
          <a:bodyPr>
            <a:normAutofit/>
          </a:bodyPr>
          <a:lstStyle/>
          <a:p>
            <a:pPr defTabSz="914400"/>
            <a:r>
              <a:rPr lang="en-US" sz="3200"/>
              <a:t>Proposals and Bids Go Hand in Hand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3415ED-2286-18C3-F246-7D326266F118}"/>
              </a:ext>
            </a:extLst>
          </p:cNvPr>
          <p:cNvSpPr/>
          <p:nvPr/>
        </p:nvSpPr>
        <p:spPr>
          <a:xfrm>
            <a:off x="543837" y="1493938"/>
            <a:ext cx="11029949" cy="4651515"/>
          </a:xfrm>
          <a:prstGeom prst="ellipse">
            <a:avLst/>
          </a:prstGeom>
          <a:solidFill>
            <a:srgbClr val="BDB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77BD5A-62A7-8FF0-5F54-B5654C1AFCBC}"/>
              </a:ext>
            </a:extLst>
          </p:cNvPr>
          <p:cNvSpPr/>
          <p:nvPr/>
        </p:nvSpPr>
        <p:spPr>
          <a:xfrm>
            <a:off x="2217095" y="2253268"/>
            <a:ext cx="27366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sz="3600" b="1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tserrat Medium" panose="00000600000000000000" pitchFamily="2" charset="0"/>
              </a:rPr>
              <a:t>The Bid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695651-F36D-B152-24A8-10386610078E}"/>
              </a:ext>
            </a:extLst>
          </p:cNvPr>
          <p:cNvSpPr/>
          <p:nvPr/>
        </p:nvSpPr>
        <p:spPr>
          <a:xfrm>
            <a:off x="5440719" y="1903075"/>
            <a:ext cx="4638261" cy="3923795"/>
          </a:xfrm>
          <a:prstGeom prst="ellipse">
            <a:avLst/>
          </a:prstGeom>
          <a:solidFill>
            <a:srgbClr val="BDB0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Montserrat Medium" panose="00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8F986-BF3D-F938-A9AF-6A0B3793652A}"/>
              </a:ext>
            </a:extLst>
          </p:cNvPr>
          <p:cNvSpPr/>
          <p:nvPr/>
        </p:nvSpPr>
        <p:spPr>
          <a:xfrm>
            <a:off x="6333016" y="2422319"/>
            <a:ext cx="2853666" cy="584775"/>
          </a:xfrm>
          <a:prstGeom prst="rect">
            <a:avLst/>
          </a:prstGeom>
          <a:noFill/>
        </p:spPr>
        <p:txBody>
          <a:bodyPr wrap="none" lIns="91440" tIns="45720" rIns="91440" bIns="45720">
            <a:normAutofit/>
          </a:bodyPr>
          <a:lstStyle/>
          <a:p>
            <a:pPr algn="ctr"/>
            <a:r>
              <a:rPr lang="en-US" sz="3200" b="1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ontserrat Medium" panose="00000600000000000000" pitchFamily="2" charset="0"/>
              </a:rPr>
              <a:t>The Proposal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72F26-E5AC-AC09-9AE8-EC4E7DD0386F}"/>
              </a:ext>
            </a:extLst>
          </p:cNvPr>
          <p:cNvSpPr txBox="1"/>
          <p:nvPr/>
        </p:nvSpPr>
        <p:spPr>
          <a:xfrm>
            <a:off x="1292791" y="3513376"/>
            <a:ext cx="1878426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 Medium" panose="00000600000000000000" pitchFamily="2" charset="0"/>
              </a:rPr>
              <a:t>Following Instructions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CC1AC9-0E62-C80A-6E20-7252ACD44BF4}"/>
              </a:ext>
            </a:extLst>
          </p:cNvPr>
          <p:cNvSpPr txBox="1"/>
          <p:nvPr/>
        </p:nvSpPr>
        <p:spPr>
          <a:xfrm>
            <a:off x="1988530" y="4684524"/>
            <a:ext cx="2200848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 Medium" panose="00000600000000000000" pitchFamily="2" charset="0"/>
              </a:rPr>
              <a:t>Documentation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6FA04-C409-B935-59EE-09B9149E94AF}"/>
              </a:ext>
            </a:extLst>
          </p:cNvPr>
          <p:cNvSpPr txBox="1"/>
          <p:nvPr/>
        </p:nvSpPr>
        <p:spPr>
          <a:xfrm>
            <a:off x="3585418" y="4149180"/>
            <a:ext cx="1855301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 Medium" panose="00000600000000000000" pitchFamily="2" charset="0"/>
              </a:rPr>
              <a:t>Competition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ABDCB-5050-998B-F7FF-023C9616792F}"/>
              </a:ext>
            </a:extLst>
          </p:cNvPr>
          <p:cNvSpPr txBox="1"/>
          <p:nvPr/>
        </p:nvSpPr>
        <p:spPr>
          <a:xfrm>
            <a:off x="3239739" y="3495641"/>
            <a:ext cx="1846149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 Medium" panose="00000600000000000000" pitchFamily="2" charset="0"/>
              </a:rPr>
              <a:t>Paperwork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E657E8-E3C3-9093-09DF-8035295A382D}"/>
              </a:ext>
            </a:extLst>
          </p:cNvPr>
          <p:cNvSpPr txBox="1"/>
          <p:nvPr/>
        </p:nvSpPr>
        <p:spPr>
          <a:xfrm>
            <a:off x="6431424" y="4499858"/>
            <a:ext cx="2024165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 Medium" panose="00000600000000000000" pitchFamily="2" charset="0"/>
              </a:rPr>
              <a:t>Methodology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F89D92-23E0-F301-4A83-86ECAEA6C750}"/>
              </a:ext>
            </a:extLst>
          </p:cNvPr>
          <p:cNvSpPr txBox="1"/>
          <p:nvPr/>
        </p:nvSpPr>
        <p:spPr>
          <a:xfrm>
            <a:off x="7899208" y="3894231"/>
            <a:ext cx="1391479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 Medium" panose="00000600000000000000" pitchFamily="2" charset="0"/>
              </a:rPr>
              <a:t>Timelines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18ED67-9193-160E-01E8-3CC07B273103}"/>
              </a:ext>
            </a:extLst>
          </p:cNvPr>
          <p:cNvSpPr txBox="1"/>
          <p:nvPr/>
        </p:nvSpPr>
        <p:spPr>
          <a:xfrm>
            <a:off x="5890638" y="3833570"/>
            <a:ext cx="1391479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 Medium" panose="00000600000000000000" pitchFamily="2" charset="0"/>
              </a:rPr>
              <a:t>Scope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C3744-7F29-BC5A-16D3-6365ECA305FE}"/>
              </a:ext>
            </a:extLst>
          </p:cNvPr>
          <p:cNvSpPr txBox="1"/>
          <p:nvPr/>
        </p:nvSpPr>
        <p:spPr>
          <a:xfrm>
            <a:off x="6848369" y="5160635"/>
            <a:ext cx="1391479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 Medium" panose="00000600000000000000" pitchFamily="2" charset="0"/>
              </a:rPr>
              <a:t>Research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474EED-F5B2-6546-2C68-6E8C086C1769}"/>
              </a:ext>
            </a:extLst>
          </p:cNvPr>
          <p:cNvSpPr txBox="1"/>
          <p:nvPr/>
        </p:nvSpPr>
        <p:spPr>
          <a:xfrm>
            <a:off x="8395956" y="4850981"/>
            <a:ext cx="1391479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Montserrat Medium" panose="00000600000000000000" pitchFamily="2" charset="0"/>
              </a:rPr>
              <a:t>Pricing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C9F656-3B03-06E5-64CB-8D7C3436EEDF}"/>
              </a:ext>
            </a:extLst>
          </p:cNvPr>
          <p:cNvSpPr txBox="1"/>
          <p:nvPr/>
        </p:nvSpPr>
        <p:spPr>
          <a:xfrm>
            <a:off x="7064111" y="3142998"/>
            <a:ext cx="1391479" cy="40011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 Medium" panose="00000600000000000000" pitchFamily="2" charset="0"/>
              </a:rPr>
              <a:t>Your Idea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C37AD-521A-B00F-04FC-9768CFA5D203}"/>
              </a:ext>
            </a:extLst>
          </p:cNvPr>
          <p:cNvSpPr txBox="1"/>
          <p:nvPr/>
        </p:nvSpPr>
        <p:spPr>
          <a:xfrm>
            <a:off x="2349241" y="2829059"/>
            <a:ext cx="2604501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Montserrat Medium" panose="00000600000000000000" pitchFamily="2" charset="0"/>
              </a:rPr>
              <a:t>The Whole Package</a:t>
            </a:r>
          </a:p>
        </p:txBody>
      </p:sp>
    </p:spTree>
    <p:extLst>
      <p:ext uri="{BB962C8B-B14F-4D97-AF65-F5344CB8AC3E}">
        <p14:creationId xmlns:p14="http://schemas.microsoft.com/office/powerpoint/2010/main" val="91822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DE2D-9596-C3B7-F5EA-0AC019B7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058400" cy="654463"/>
          </a:xfrm>
        </p:spPr>
        <p:txBody>
          <a:bodyPr>
            <a:normAutofit/>
          </a:bodyPr>
          <a:lstStyle/>
          <a:p>
            <a:pPr defTabSz="914400"/>
            <a:r>
              <a:rPr lang="en-US" sz="3200"/>
              <a:t>Steps to Writing a Proposal + Bid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5AED23-0598-C335-26A4-F7F0DAEF189C}"/>
              </a:ext>
            </a:extLst>
          </p:cNvPr>
          <p:cNvGraphicFramePr/>
          <p:nvPr/>
        </p:nvGraphicFramePr>
        <p:xfrm>
          <a:off x="3363843" y="3634333"/>
          <a:ext cx="8636000" cy="329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B6E51A-CA30-D1E8-7712-133F82A392EA}"/>
              </a:ext>
            </a:extLst>
          </p:cNvPr>
          <p:cNvSpPr txBox="1"/>
          <p:nvPr/>
        </p:nvSpPr>
        <p:spPr>
          <a:xfrm>
            <a:off x="1591200" y="1460864"/>
            <a:ext cx="10767405" cy="355598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52000" lvl="0" indent="-252000">
              <a:spcBef>
                <a:spcPts val="2200"/>
              </a:spcBef>
            </a:pPr>
            <a:r>
              <a:rPr lang="en-US" sz="1600" b="1" dirty="0">
                <a:latin typeface="Montserrat Medium" panose="00000600000000000000" pitchFamily="2" charset="0"/>
              </a:rPr>
              <a:t>1. Know your Customer</a:t>
            </a:r>
          </a:p>
          <a:p>
            <a:pPr marL="252000" lvl="0" indent="-252000">
              <a:spcBef>
                <a:spcPts val="2200"/>
              </a:spcBef>
            </a:pPr>
            <a:r>
              <a:rPr lang="en-US" sz="1600" b="1" dirty="0">
                <a:latin typeface="Montserrat Medium" panose="00000600000000000000" pitchFamily="2" charset="0"/>
              </a:rPr>
              <a:t>2. Understand the Scope</a:t>
            </a:r>
          </a:p>
          <a:p>
            <a:pPr marL="252000" lvl="0" indent="-252000">
              <a:spcBef>
                <a:spcPts val="2200"/>
              </a:spcBef>
            </a:pPr>
            <a:r>
              <a:rPr lang="en-US" sz="1600" b="1" dirty="0">
                <a:latin typeface="Montserrat Medium" panose="00000600000000000000" pitchFamily="2" charset="0"/>
              </a:rPr>
              <a:t>3. Follow Proposal Requirements </a:t>
            </a:r>
          </a:p>
          <a:p>
            <a:pPr marL="252000" lvl="0" indent="-252000">
              <a:spcBef>
                <a:spcPts val="2200"/>
              </a:spcBef>
            </a:pPr>
            <a:r>
              <a:rPr lang="en-US" sz="1600" b="1" dirty="0">
                <a:latin typeface="Montserrat Medium" panose="00000600000000000000" pitchFamily="2" charset="0"/>
              </a:rPr>
              <a:t>4. Analyze Evaluation Criteria</a:t>
            </a:r>
          </a:p>
          <a:p>
            <a:pPr marL="252000" lvl="0" indent="-252000">
              <a:spcBef>
                <a:spcPts val="2200"/>
              </a:spcBef>
            </a:pPr>
            <a:r>
              <a:rPr lang="en-US" sz="1600" b="1" dirty="0">
                <a:latin typeface="Montserrat Medium" panose="00000600000000000000" pitchFamily="2" charset="0"/>
              </a:rPr>
              <a:t>5. Evaluate the Competition</a:t>
            </a:r>
          </a:p>
          <a:p>
            <a:pPr marL="252000" lvl="0" indent="-252000">
              <a:spcBef>
                <a:spcPts val="2200"/>
              </a:spcBef>
            </a:pPr>
            <a:r>
              <a:rPr lang="en-US" sz="1600" b="1" dirty="0">
                <a:latin typeface="Montserrat Medium" panose="00000600000000000000" pitchFamily="2" charset="0"/>
              </a:rPr>
              <a:t>6. Consider Additional Offerings</a:t>
            </a:r>
          </a:p>
          <a:p>
            <a:pPr marL="252000" lvl="0" indent="-252000">
              <a:spcBef>
                <a:spcPts val="2200"/>
              </a:spcBef>
            </a:pPr>
            <a:r>
              <a:rPr lang="en-US" sz="1600" b="1" dirty="0">
                <a:latin typeface="Montserrat Medium" panose="00000600000000000000" pitchFamily="2" charset="0"/>
              </a:rPr>
              <a:t>7. Highlight Relevant Cultural Elements</a:t>
            </a:r>
          </a:p>
          <a:p>
            <a:pPr marL="252000" lvl="0" indent="-252000">
              <a:spcBef>
                <a:spcPts val="2200"/>
              </a:spcBef>
            </a:pPr>
            <a:r>
              <a:rPr lang="en-US" sz="1600" b="1" dirty="0">
                <a:latin typeface="Montserrat Medium" panose="00000600000000000000" pitchFamily="2" charset="0"/>
              </a:rPr>
              <a:t>8. Showcase Your Business</a:t>
            </a:r>
          </a:p>
          <a:p>
            <a:pPr marL="252000" lvl="0" indent="-252000">
              <a:spcBef>
                <a:spcPts val="2200"/>
              </a:spcBef>
            </a:pPr>
            <a:r>
              <a:rPr lang="en-US" sz="1600" b="1" dirty="0">
                <a:latin typeface="Montserrat Medium" panose="00000600000000000000" pitchFamily="2" charset="0"/>
              </a:rPr>
              <a:t>9. Pricing and Costing</a:t>
            </a:r>
          </a:p>
          <a:p>
            <a:pPr marL="252000" lvl="0" indent="-252000">
              <a:spcBef>
                <a:spcPts val="2200"/>
              </a:spcBef>
            </a:pPr>
            <a:r>
              <a:rPr lang="en-US" sz="1600" b="1" dirty="0">
                <a:latin typeface="Montserrat Medium" panose="00000600000000000000" pitchFamily="2" charset="0"/>
              </a:rPr>
              <a:t>10. Ensure Compliance</a:t>
            </a:r>
          </a:p>
          <a:p>
            <a:pPr marL="252000" lvl="0" indent="-252000">
              <a:spcBef>
                <a:spcPts val="2200"/>
              </a:spcBef>
            </a:pPr>
            <a:r>
              <a:rPr lang="en-US" sz="1600" b="1" dirty="0">
                <a:latin typeface="Montserrat Medium" panose="00000600000000000000" pitchFamily="2" charset="0"/>
              </a:rPr>
              <a:t>11. Proofread </a:t>
            </a:r>
          </a:p>
          <a:p>
            <a:pPr marL="252000" lvl="0" indent="-252000">
              <a:spcBef>
                <a:spcPts val="2200"/>
              </a:spcBef>
            </a:pPr>
            <a:r>
              <a:rPr lang="en-US" sz="1600" b="1" dirty="0">
                <a:latin typeface="Montserrat Medium" panose="00000600000000000000" pitchFamily="2" charset="0"/>
              </a:rPr>
              <a:t>12. Submit by the Deadline</a:t>
            </a:r>
          </a:p>
          <a:p>
            <a:pPr marL="252000" indent="-252000">
              <a:spcBef>
                <a:spcPts val="2200"/>
              </a:spcBef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0266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0C15A-3E7E-BAD6-7051-4758C8963C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815" y="806450"/>
            <a:ext cx="10515600" cy="552450"/>
          </a:xfrm>
        </p:spPr>
        <p:txBody>
          <a:bodyPr>
            <a:normAutofit/>
          </a:bodyPr>
          <a:lstStyle/>
          <a:p>
            <a:pPr defTabSz="914400"/>
            <a:r>
              <a:rPr lang="en-US" sz="3200" dirty="0"/>
              <a:t>1. Know Your Customer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46B2DA-B94A-09A4-79C2-8A90B0C530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91200" y="1389063"/>
            <a:ext cx="6959600" cy="3849687"/>
          </a:xfrm>
        </p:spPr>
        <p:txBody>
          <a:bodyPr>
            <a:normAutofit/>
          </a:bodyPr>
          <a:lstStyle/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Research and understand your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customer’s requirements, preferences, and needs </a:t>
            </a:r>
            <a:r>
              <a:rPr lang="en-US" sz="1600" dirty="0">
                <a:latin typeface="Montserrat" pitchFamily="2" charset="77"/>
              </a:rPr>
              <a:t>before starting any bid.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Tailor your proposal to their specific needs to make yourself stand out from the competition.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Learn about the client’s challenges and values by exploring their website and researching the organization to create an impressive bid proposal.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endParaRPr lang="en-US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792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45CC-3521-5097-903B-FB6B5A0B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515600" cy="533713"/>
          </a:xfrm>
        </p:spPr>
        <p:txBody>
          <a:bodyPr>
            <a:normAutofit/>
          </a:bodyPr>
          <a:lstStyle/>
          <a:p>
            <a:pPr defTabSz="914400"/>
            <a:r>
              <a:rPr lang="en-US" sz="3200" dirty="0"/>
              <a:t>2. Understand the Scope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2EE8B-F4A9-F4D5-EBF2-43FEF6BD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201" y="1389601"/>
            <a:ext cx="8800832" cy="4164894"/>
          </a:xfrm>
        </p:spPr>
        <p:txBody>
          <a:bodyPr>
            <a:normAutofit/>
          </a:bodyPr>
          <a:lstStyle/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Understand the project’s scope, including the 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deliverables, timeline, budget, and other requirements</a:t>
            </a:r>
            <a:r>
              <a:rPr lang="en-US" sz="1600" dirty="0">
                <a:latin typeface="Montserrat" pitchFamily="2" charset="77"/>
              </a:rPr>
              <a:t>, to accurately estimate the cost and timeline for completion.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Make sure you have a complete understanding of the project and the client’s objectives before drafting a bid proposal.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Read the job description and request additional information from the client if necessary to understand the project’s details.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Accurately estimating the cost and timeline for completing the project is crucial in drafting a bid proposal.</a:t>
            </a:r>
          </a:p>
        </p:txBody>
      </p:sp>
    </p:spTree>
    <p:extLst>
      <p:ext uri="{BB962C8B-B14F-4D97-AF65-F5344CB8AC3E}">
        <p14:creationId xmlns:p14="http://schemas.microsoft.com/office/powerpoint/2010/main" val="204283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E880-9F47-3844-EC5B-2C06ED1A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806400"/>
            <a:ext cx="10515600" cy="553373"/>
          </a:xfrm>
        </p:spPr>
        <p:txBody>
          <a:bodyPr>
            <a:normAutofit/>
          </a:bodyPr>
          <a:lstStyle/>
          <a:p>
            <a:pPr defTabSz="914400"/>
            <a:r>
              <a:rPr lang="en-US" sz="3200"/>
              <a:t>3. Follow the Proposal Requirements 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4A218B5-88CE-3A6A-7E09-362D204AC984}"/>
              </a:ext>
            </a:extLst>
          </p:cNvPr>
          <p:cNvSpPr txBox="1">
            <a:spLocks/>
          </p:cNvSpPr>
          <p:nvPr/>
        </p:nvSpPr>
        <p:spPr>
          <a:xfrm>
            <a:off x="520810" y="1401839"/>
            <a:ext cx="5087075" cy="53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Montserrat" pitchFamily="2" charset="77"/>
              </a:rPr>
              <a:t>What is it?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917BCD-BF29-476F-51B0-0E8D7739D5F1}"/>
              </a:ext>
            </a:extLst>
          </p:cNvPr>
          <p:cNvSpPr txBox="1">
            <a:spLocks/>
          </p:cNvSpPr>
          <p:nvPr/>
        </p:nvSpPr>
        <p:spPr>
          <a:xfrm>
            <a:off x="489600" y="1937844"/>
            <a:ext cx="5393100" cy="355426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Proposal requirements are the specific </a:t>
            </a: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guidelines and instructions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 </a:t>
            </a:r>
            <a:r>
              <a:rPr lang="en-US" sz="1600" dirty="0">
                <a:latin typeface="Montserrat" pitchFamily="2" charset="77"/>
              </a:rPr>
              <a:t>provided in the Request for Proposal (RFP) or Request for Quotations (RFQ) documents.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Proposal requirements outline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 </a:t>
            </a: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what needs to be included</a:t>
            </a:r>
            <a:r>
              <a:rPr lang="en-US" sz="1600" dirty="0">
                <a:solidFill>
                  <a:srgbClr val="BDB0D6"/>
                </a:solidFill>
                <a:latin typeface="Montserrat" pitchFamily="2" charset="77"/>
              </a:rPr>
              <a:t> </a:t>
            </a:r>
            <a:r>
              <a:rPr lang="en-US" sz="1600" dirty="0">
                <a:latin typeface="Montserrat" pitchFamily="2" charset="77"/>
              </a:rPr>
              <a:t>in the proposal, such as the format, structure, content, and submission requirements, statement of work (SOW), specifications, terms and conditions, technical capabilities, pricing, etc.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11C398C-83BF-4FD0-EA60-B8FC4092D2FA}"/>
              </a:ext>
            </a:extLst>
          </p:cNvPr>
          <p:cNvSpPr txBox="1">
            <a:spLocks/>
          </p:cNvSpPr>
          <p:nvPr/>
        </p:nvSpPr>
        <p:spPr>
          <a:xfrm>
            <a:off x="6157327" y="1393154"/>
            <a:ext cx="5087073" cy="553373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latin typeface="Montserrat" pitchFamily="2" charset="77"/>
              </a:rPr>
              <a:t>What you should do: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449E6D-FE3C-2211-9CE3-3EEED4974337}"/>
              </a:ext>
            </a:extLst>
          </p:cNvPr>
          <p:cNvSpPr txBox="1">
            <a:spLocks/>
          </p:cNvSpPr>
          <p:nvPr/>
        </p:nvSpPr>
        <p:spPr>
          <a:xfrm>
            <a:off x="6157327" y="1937844"/>
            <a:ext cx="5393100" cy="293499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Ensure your proposal thoroughly addresses the requirements </a:t>
            </a:r>
            <a:r>
              <a:rPr lang="en-US" sz="1600" dirty="0">
                <a:latin typeface="Montserrat" pitchFamily="2" charset="77"/>
              </a:rPr>
              <a:t>in the RFP or RFQ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latin typeface="Montserrat" pitchFamily="2" charset="77"/>
              </a:rPr>
              <a:t>Use the requirements as a check list 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BDB0D6"/>
                </a:solidFill>
                <a:latin typeface="Montserrat" pitchFamily="2" charset="77"/>
              </a:rPr>
              <a:t>Provide Detailed Responses</a:t>
            </a:r>
            <a:r>
              <a:rPr lang="en-US" sz="1600" dirty="0">
                <a:latin typeface="Montserrat" pitchFamily="2" charset="77"/>
              </a:rPr>
              <a:t>: clearly demonstrate how your business can meet or exceed requirements using specific examples, case studies, and evidence to support your claims.</a:t>
            </a:r>
          </a:p>
          <a:p>
            <a:pPr marL="252000" indent="-252000">
              <a:spcBef>
                <a:spcPts val="2200"/>
              </a:spcBef>
              <a:buFont typeface="Courier New" panose="02070309020205020404" pitchFamily="49" charset="0"/>
              <a:buChar char="o"/>
            </a:pPr>
            <a:endParaRPr lang="en-US" sz="16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4210213"/>
      </p:ext>
    </p:extLst>
  </p:cSld>
  <p:clrMapOvr>
    <a:masterClrMapping/>
  </p:clrMapOvr>
</p:sld>
</file>

<file path=ppt/theme/theme1.xml><?xml version="1.0" encoding="utf-8"?>
<a:theme xmlns:a="http://schemas.openxmlformats.org/drawingml/2006/main" name="ARTMONK">
  <a:themeElements>
    <a:clrScheme name="33">
      <a:dk1>
        <a:sysClr val="windowText" lastClr="000000"/>
      </a:dk1>
      <a:lt1>
        <a:sysClr val="window" lastClr="FFFFFF"/>
      </a:lt1>
      <a:dk2>
        <a:srgbClr val="122C4D"/>
      </a:dk2>
      <a:lt2>
        <a:srgbClr val="FFFCFF"/>
      </a:lt2>
      <a:accent1>
        <a:srgbClr val="EA4D52"/>
      </a:accent1>
      <a:accent2>
        <a:srgbClr val="3B5C78"/>
      </a:accent2>
      <a:accent3>
        <a:srgbClr val="258B96"/>
      </a:accent3>
      <a:accent4>
        <a:srgbClr val="F7B182"/>
      </a:accent4>
      <a:accent5>
        <a:srgbClr val="E23E3B"/>
      </a:accent5>
      <a:accent6>
        <a:srgbClr val="8AA178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.potx" id="{2B839A6C-077E-4362-A6C0-FB8AE56E6852}" vid="{315CB277-5C49-4861-A641-A07E568C40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7C352744C534CA7BD13D33B5EC87E" ma:contentTypeVersion="14" ma:contentTypeDescription="Create a new document." ma:contentTypeScope="" ma:versionID="4fc1794857ec7f4470d5f19f71a6cbe7">
  <xsd:schema xmlns:xsd="http://www.w3.org/2001/XMLSchema" xmlns:xs="http://www.w3.org/2001/XMLSchema" xmlns:p="http://schemas.microsoft.com/office/2006/metadata/properties" xmlns:ns2="f52a8ecc-074c-418d-959e-ca44ece6b0e7" xmlns:ns3="4c187c39-9917-4e3a-bf54-fa8dcd4f15ef" targetNamespace="http://schemas.microsoft.com/office/2006/metadata/properties" ma:root="true" ma:fieldsID="16bc8b9f03684cc35b78d4ebdb0060ee" ns2:_="" ns3:_="">
    <xsd:import namespace="f52a8ecc-074c-418d-959e-ca44ece6b0e7"/>
    <xsd:import namespace="4c187c39-9917-4e3a-bf54-fa8dcd4f1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a8ecc-074c-418d-959e-ca44ece6b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bf5c281-fd66-4562-bc27-ecf88eb8f6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87c39-9917-4e3a-bf54-fa8dcd4f15e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5b24fad-890f-4c29-a391-3ba2b65fbb7d}" ma:internalName="TaxCatchAll" ma:showField="CatchAllData" ma:web="4c187c39-9917-4e3a-bf54-fa8dcd4f15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187c39-9917-4e3a-bf54-fa8dcd4f15ef" xsi:nil="true"/>
    <lcf76f155ced4ddcb4097134ff3c332f xmlns="f52a8ecc-074c-418d-959e-ca44ece6b0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C27D7-B687-4049-9DFB-B5B8BDAD14AD}"/>
</file>

<file path=customXml/itemProps2.xml><?xml version="1.0" encoding="utf-8"?>
<ds:datastoreItem xmlns:ds="http://schemas.openxmlformats.org/officeDocument/2006/customXml" ds:itemID="{F05B0AA2-B95D-4742-A5DA-F15F03D8117B}"/>
</file>

<file path=customXml/itemProps3.xml><?xml version="1.0" encoding="utf-8"?>
<ds:datastoreItem xmlns:ds="http://schemas.openxmlformats.org/officeDocument/2006/customXml" ds:itemID="{A7652FB9-1D4E-4540-AAD0-271F761FC903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1656</Words>
  <Application>Microsoft Macintosh PowerPoint</Application>
  <PresentationFormat>Widescreen</PresentationFormat>
  <Paragraphs>166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Courier New</vt:lpstr>
      <vt:lpstr>Garamond</vt:lpstr>
      <vt:lpstr>Montserrat</vt:lpstr>
      <vt:lpstr>Montserrat ExtraBold</vt:lpstr>
      <vt:lpstr>Montserrat Medium</vt:lpstr>
      <vt:lpstr>Wingdings</vt:lpstr>
      <vt:lpstr>ARTMONK</vt:lpstr>
      <vt:lpstr>PowerPoint Presentation</vt:lpstr>
      <vt:lpstr>PowerPoint Presentation</vt:lpstr>
      <vt:lpstr>PowerPoint Presentation</vt:lpstr>
      <vt:lpstr>PowerPoint Presentation</vt:lpstr>
      <vt:lpstr>Proposals and Bids Go Hand in Hand </vt:lpstr>
      <vt:lpstr>Steps to Writing a Proposal + Bid</vt:lpstr>
      <vt:lpstr>1. Know Your Customer</vt:lpstr>
      <vt:lpstr>2. Understand the Scope </vt:lpstr>
      <vt:lpstr>3. Follow the Proposal Requirements </vt:lpstr>
      <vt:lpstr>4. Analyze Evaluation Criteria</vt:lpstr>
      <vt:lpstr>5. Evaluate the Competition</vt:lpstr>
      <vt:lpstr>5. Evaluate the Competition (continued)</vt:lpstr>
      <vt:lpstr>6. Consider Additional Offerings </vt:lpstr>
      <vt:lpstr>6. Consider Additional Offerings (continued)</vt:lpstr>
      <vt:lpstr>7. Highlight Relevant Cultural Elements</vt:lpstr>
      <vt:lpstr>8. Showcase Your Business </vt:lpstr>
      <vt:lpstr>9. Pricing and Costing</vt:lpstr>
      <vt:lpstr>Cost Calculation Example </vt:lpstr>
      <vt:lpstr>10. Ensure you follow Compliance </vt:lpstr>
      <vt:lpstr>11–12. Proofread &amp; Submit by the Deadline </vt:lpstr>
      <vt:lpstr>PowerPoint Presentation</vt:lpstr>
      <vt:lpstr>Best Practices Check List </vt:lpstr>
      <vt:lpstr>Best Practices Check List </vt:lpstr>
      <vt:lpstr>Best Practices Check List </vt:lpstr>
      <vt:lpstr>Where Can I Get Help?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Patrick Bazinet</cp:lastModifiedBy>
  <cp:revision>3</cp:revision>
  <dcterms:created xsi:type="dcterms:W3CDTF">2016-01-05T00:34:33Z</dcterms:created>
  <dcterms:modified xsi:type="dcterms:W3CDTF">2024-01-30T19:17:00Z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0x0101003EB7C352744C534CA7BD13D33B5EC87E</vt:lpwstr>
  </property>
</Properties>
</file>